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Average"/>
      <p:regular r:id="rId57"/>
    </p:embeddedFont>
    <p:embeddedFont>
      <p:font typeface="Oswal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CB289BD-F343-466A-8D60-4BF96AAAEB3A}">
  <a:tblStyle styleId="{DCB289BD-F343-466A-8D60-4BF96AAAEB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Average-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Oswald-bold.fntdata"/><Relationship Id="rId14" Type="http://schemas.openxmlformats.org/officeDocument/2006/relationships/slide" Target="slides/slide8.xml"/><Relationship Id="rId58" Type="http://schemas.openxmlformats.org/officeDocument/2006/relationships/font" Target="fonts/Oswa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48da53979_2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48da53979_2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48da5397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48da5397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48da5397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48da5397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73485d016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73485d016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73485d016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73485d016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73485d016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73485d016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48da53979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48da53979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48da53979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48da53979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48da53979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48da53979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48da53979_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48da53979_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848da5397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848da5397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48da53979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48da53979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48da53979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48da53979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02f75fc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02f75fc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48da5397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48da5397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848da53979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48da53979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48da53979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48da53979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valley problem…. Gradient Descent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48da53979_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48da53979_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48da53979_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48da53979_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48da53979_9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48da53979_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48da53979_6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48da53979_6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48da53979_2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48da53979_2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Now is this jargon real? Yes for sure. Like one of the most intriguing things for me is why is the Robert Bosch Centre for Data Science and Artificial Intelligence in IIT Madras named so. Why are these two words, Data Science and Artificial Intelligence, coming together? Do they mean the same?</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00ec6695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00ec6695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79ae279c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79ae279c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002d59a9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002d59a9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79ae279cd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79ae279c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79ae279cd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79ae279cd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48da5397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48da5397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48da53979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48da5397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79ae279cd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79ae279cd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79ae279cd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79ae279cd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79ae279cd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79ae279cd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48da53979_2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48da53979_2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6e6c60bf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6e6c60bf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79ae279cd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79ae279cd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6e6c60bf3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6e6c60bf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48da5397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48da5397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48da53979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48da53979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Quite similar to gradient descent that we just saw</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76e6c60bf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6e6c60bf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 is backpropagation of the errors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48da53979_9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48da53979_9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6e6c60bf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6e6c60bf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6e6c60bf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6e6c60bf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48da53979_16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48da53979_16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79ae279c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79ae279c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848da53979_2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48da53979_2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848da53979_2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48da53979_2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48da53979_2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48da53979_2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48da53979_2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48da53979_2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48da53979_2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48da53979_2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37.jpg"/><Relationship Id="rId5"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gif"/><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Music Generation Mini Project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the Analytics Club</a:t>
            </a:r>
            <a:endParaRPr/>
          </a:p>
          <a:p>
            <a:pPr indent="0" lvl="0" marL="0" rtl="0" algn="ctr">
              <a:spcBef>
                <a:spcPts val="0"/>
              </a:spcBef>
              <a:spcAft>
                <a:spcPts val="0"/>
              </a:spcAft>
              <a:buNone/>
            </a:pPr>
            <a:r>
              <a:t/>
            </a:r>
            <a:endParaRPr/>
          </a:p>
        </p:txBody>
      </p:sp>
      <p:pic>
        <p:nvPicPr>
          <p:cNvPr id="61" name="Google Shape;61;p13"/>
          <p:cNvPicPr preferRelativeResize="0"/>
          <p:nvPr/>
        </p:nvPicPr>
        <p:blipFill rotWithShape="1">
          <a:blip r:embed="rId3">
            <a:alphaModFix/>
          </a:blip>
          <a:srcRect b="0" l="0" r="12403" t="0"/>
          <a:stretch/>
        </p:blipFill>
        <p:spPr>
          <a:xfrm>
            <a:off x="0" y="3733875"/>
            <a:ext cx="2728150" cy="1409625"/>
          </a:xfrm>
          <a:prstGeom prst="rect">
            <a:avLst/>
          </a:prstGeom>
          <a:noFill/>
          <a:ln>
            <a:noFill/>
          </a:ln>
        </p:spPr>
      </p:pic>
      <p:pic>
        <p:nvPicPr>
          <p:cNvPr id="62" name="Google Shape;62;p13"/>
          <p:cNvPicPr preferRelativeResize="0"/>
          <p:nvPr/>
        </p:nvPicPr>
        <p:blipFill rotWithShape="1">
          <a:blip r:embed="rId3">
            <a:alphaModFix/>
          </a:blip>
          <a:srcRect b="0" l="7127" r="10858" t="0"/>
          <a:stretch/>
        </p:blipFill>
        <p:spPr>
          <a:xfrm>
            <a:off x="2728150" y="3733875"/>
            <a:ext cx="2554376" cy="1409625"/>
          </a:xfrm>
          <a:prstGeom prst="rect">
            <a:avLst/>
          </a:prstGeom>
          <a:noFill/>
          <a:ln>
            <a:noFill/>
          </a:ln>
        </p:spPr>
      </p:pic>
      <p:pic>
        <p:nvPicPr>
          <p:cNvPr id="63" name="Google Shape;63;p13"/>
          <p:cNvPicPr preferRelativeResize="0"/>
          <p:nvPr/>
        </p:nvPicPr>
        <p:blipFill rotWithShape="1">
          <a:blip r:embed="rId3">
            <a:alphaModFix/>
          </a:blip>
          <a:srcRect b="0" l="9264" r="0" t="0"/>
          <a:stretch/>
        </p:blipFill>
        <p:spPr>
          <a:xfrm>
            <a:off x="6668575" y="3733875"/>
            <a:ext cx="2475424" cy="1409625"/>
          </a:xfrm>
          <a:prstGeom prst="rect">
            <a:avLst/>
          </a:prstGeom>
          <a:noFill/>
          <a:ln>
            <a:noFill/>
          </a:ln>
        </p:spPr>
      </p:pic>
      <p:pic>
        <p:nvPicPr>
          <p:cNvPr id="64" name="Google Shape;64;p13"/>
          <p:cNvPicPr preferRelativeResize="0"/>
          <p:nvPr/>
        </p:nvPicPr>
        <p:blipFill rotWithShape="1">
          <a:blip r:embed="rId3">
            <a:alphaModFix/>
          </a:blip>
          <a:srcRect b="0" l="24205" r="9552" t="0"/>
          <a:stretch/>
        </p:blipFill>
        <p:spPr>
          <a:xfrm>
            <a:off x="5213000" y="3733875"/>
            <a:ext cx="1807176" cy="1409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nvSpPr>
        <p:spPr>
          <a:xfrm>
            <a:off x="290375" y="418650"/>
            <a:ext cx="84642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00"/>
                </a:solidFill>
              </a:rPr>
              <a:t>Supervised and Unsupervised Learning</a:t>
            </a:r>
            <a:endParaRPr sz="1800">
              <a:solidFill>
                <a:srgbClr val="FFFF00"/>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Unsupervised :</a:t>
            </a:r>
            <a:r>
              <a:rPr lang="en" sz="1200">
                <a:solidFill>
                  <a:schemeClr val="dk1"/>
                </a:solidFill>
              </a:rPr>
              <a:t> Unsupervised learning is the training of machine using information that is neither classified nor labelled and allowing the algorithm to act on that information without guidance. Here the task of machine is to group unsorted information according to similarities, patterns and differences without any prior training of data.</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 example, A computer doesn’t know what expressions are but given the data it tries to group similar expressions together and make some sense out of the data.</a:t>
            </a:r>
            <a:endParaRPr sz="1200">
              <a:solidFill>
                <a:schemeClr val="dk1"/>
              </a:solidFill>
            </a:endParaRPr>
          </a:p>
          <a:p>
            <a:pPr indent="0" lvl="0" marL="0" rtl="0" algn="l">
              <a:lnSpc>
                <a:spcPct val="115000"/>
              </a:lnSpc>
              <a:spcBef>
                <a:spcPts val="320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118" name="Google Shape;118;p22"/>
          <p:cNvPicPr preferRelativeResize="0"/>
          <p:nvPr/>
        </p:nvPicPr>
        <p:blipFill>
          <a:blip r:embed="rId3">
            <a:alphaModFix/>
          </a:blip>
          <a:stretch>
            <a:fillRect/>
          </a:stretch>
        </p:blipFill>
        <p:spPr>
          <a:xfrm>
            <a:off x="1880925" y="2273971"/>
            <a:ext cx="5085551" cy="2603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Understanding ML models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idx="1" type="body"/>
          </p:nvPr>
        </p:nvSpPr>
        <p:spPr>
          <a:xfrm>
            <a:off x="348650" y="316625"/>
            <a:ext cx="8505300" cy="3057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600" u="sng">
                <a:solidFill>
                  <a:srgbClr val="FFFF00"/>
                </a:solidFill>
                <a:latin typeface="Arial"/>
                <a:ea typeface="Arial"/>
                <a:cs typeface="Arial"/>
                <a:sym typeface="Arial"/>
              </a:rPr>
              <a:t>Basic Intuition of how an ML model works</a:t>
            </a:r>
            <a:endParaRPr b="1" sz="1600" u="sng">
              <a:solidFill>
                <a:srgbClr val="FFFF00"/>
              </a:solidFill>
              <a:latin typeface="Arial"/>
              <a:ea typeface="Arial"/>
              <a:cs typeface="Arial"/>
              <a:sym typeface="Arial"/>
            </a:endParaRPr>
          </a:p>
          <a:p>
            <a:pPr indent="0" lvl="0" marL="0" marR="0" rtl="0" algn="l">
              <a:lnSpc>
                <a:spcPct val="10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 sz="1600">
                <a:solidFill>
                  <a:schemeClr val="dk1"/>
                </a:solidFill>
                <a:latin typeface="Arial"/>
                <a:ea typeface="Arial"/>
                <a:cs typeface="Arial"/>
                <a:sym typeface="Arial"/>
              </a:rPr>
              <a:t>Every model takes an input and tries to map the input to the corresponding output. This is done with the help of certain </a:t>
            </a:r>
            <a:r>
              <a:rPr lang="en" sz="1600">
                <a:solidFill>
                  <a:schemeClr val="dk1"/>
                </a:solidFill>
                <a:latin typeface="Arial"/>
                <a:ea typeface="Arial"/>
                <a:cs typeface="Arial"/>
                <a:sym typeface="Arial"/>
              </a:rPr>
              <a:t>parameters</a:t>
            </a:r>
            <a:r>
              <a:rPr lang="en" sz="1600">
                <a:solidFill>
                  <a:schemeClr val="dk1"/>
                </a:solidFill>
                <a:latin typeface="Arial"/>
                <a:ea typeface="Arial"/>
                <a:cs typeface="Arial"/>
                <a:sym typeface="Arial"/>
              </a:rPr>
              <a:t> which define the model.  </a:t>
            </a:r>
            <a:endParaRPr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 sz="1600">
                <a:solidFill>
                  <a:schemeClr val="dk1"/>
                </a:solidFill>
                <a:latin typeface="Arial"/>
                <a:ea typeface="Arial"/>
                <a:cs typeface="Arial"/>
                <a:sym typeface="Arial"/>
              </a:rPr>
              <a:t>The model needs to find the ideal set of these parameters such that its predictions are as close as possible to the actual set of values.</a:t>
            </a:r>
            <a:endParaRPr/>
          </a:p>
        </p:txBody>
      </p:sp>
      <p:pic>
        <p:nvPicPr>
          <p:cNvPr id="129" name="Google Shape;129;p24"/>
          <p:cNvPicPr preferRelativeResize="0"/>
          <p:nvPr/>
        </p:nvPicPr>
        <p:blipFill>
          <a:blip r:embed="rId3">
            <a:alphaModFix/>
          </a:blip>
          <a:stretch>
            <a:fillRect/>
          </a:stretch>
        </p:blipFill>
        <p:spPr>
          <a:xfrm>
            <a:off x="348650" y="2633350"/>
            <a:ext cx="4804900" cy="2186550"/>
          </a:xfrm>
          <a:prstGeom prst="rect">
            <a:avLst/>
          </a:prstGeom>
          <a:noFill/>
          <a:ln>
            <a:noFill/>
          </a:ln>
        </p:spPr>
      </p:pic>
      <p:pic>
        <p:nvPicPr>
          <p:cNvPr id="130" name="Google Shape;130;p24"/>
          <p:cNvPicPr preferRelativeResize="0"/>
          <p:nvPr/>
        </p:nvPicPr>
        <p:blipFill>
          <a:blip r:embed="rId4">
            <a:alphaModFix/>
          </a:blip>
          <a:stretch>
            <a:fillRect/>
          </a:stretch>
        </p:blipFill>
        <p:spPr>
          <a:xfrm>
            <a:off x="5886900" y="2571750"/>
            <a:ext cx="2742525" cy="2248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idx="1" type="body"/>
          </p:nvPr>
        </p:nvSpPr>
        <p:spPr>
          <a:xfrm>
            <a:off x="319350" y="306100"/>
            <a:ext cx="8505300" cy="3057300"/>
          </a:xfrm>
          <a:prstGeom prst="rect">
            <a:avLst/>
          </a:prstGeom>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To understand this better we take a simple linear relationship between the output and the input. </a:t>
            </a:r>
            <a:endParaRPr sz="1400">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A simple linear function is of the form </a:t>
            </a:r>
            <a:r>
              <a:rPr b="1" lang="en" sz="1400">
                <a:solidFill>
                  <a:schemeClr val="dk1"/>
                </a:solidFill>
                <a:latin typeface="Arial"/>
                <a:ea typeface="Arial"/>
                <a:cs typeface="Arial"/>
                <a:sym typeface="Arial"/>
              </a:rPr>
              <a:t>Y = W*X + b</a:t>
            </a:r>
            <a:r>
              <a:rPr lang="en" sz="1400">
                <a:solidFill>
                  <a:schemeClr val="dk1"/>
                </a:solidFill>
                <a:latin typeface="Arial"/>
                <a:ea typeface="Arial"/>
                <a:cs typeface="Arial"/>
                <a:sym typeface="Arial"/>
              </a:rPr>
              <a:t> where X is the given input and Y is the corresponding output. </a:t>
            </a:r>
            <a:endParaRPr sz="1400">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lang="en" sz="1400">
                <a:solidFill>
                  <a:schemeClr val="dk1"/>
                </a:solidFill>
                <a:latin typeface="Arial"/>
                <a:ea typeface="Arial"/>
                <a:cs typeface="Arial"/>
                <a:sym typeface="Arial"/>
              </a:rPr>
              <a:t>Hence the parameters of this model is W and b and the model needs to find the ideal values of W and b such that the predictions are close as possible to the expected output.</a:t>
            </a:r>
            <a:endParaRPr sz="14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lang="en" sz="1600">
                <a:solidFill>
                  <a:schemeClr val="dk1"/>
                </a:solidFill>
                <a:latin typeface="Arial"/>
                <a:ea typeface="Arial"/>
                <a:cs typeface="Arial"/>
                <a:sym typeface="Arial"/>
              </a:rPr>
              <a:t>Now how does it find these optimal values?</a:t>
            </a:r>
            <a:r>
              <a:rPr lang="en" sz="1000">
                <a:solidFill>
                  <a:schemeClr val="dk1"/>
                </a:solidFill>
                <a:latin typeface="Arial"/>
                <a:ea typeface="Arial"/>
                <a:cs typeface="Arial"/>
                <a:sym typeface="Arial"/>
              </a:rPr>
              <a:t> </a:t>
            </a:r>
            <a:endParaRPr sz="10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200">
              <a:solidFill>
                <a:schemeClr val="dk1"/>
              </a:solidFill>
              <a:latin typeface="Arial"/>
              <a:ea typeface="Arial"/>
              <a:cs typeface="Arial"/>
              <a:sym typeface="Arial"/>
            </a:endParaRPr>
          </a:p>
        </p:txBody>
      </p:sp>
      <p:pic>
        <p:nvPicPr>
          <p:cNvPr id="136" name="Google Shape;136;p25"/>
          <p:cNvPicPr preferRelativeResize="0"/>
          <p:nvPr/>
        </p:nvPicPr>
        <p:blipFill>
          <a:blip r:embed="rId3">
            <a:alphaModFix/>
          </a:blip>
          <a:stretch>
            <a:fillRect/>
          </a:stretch>
        </p:blipFill>
        <p:spPr>
          <a:xfrm>
            <a:off x="4945530" y="2273275"/>
            <a:ext cx="3629625" cy="240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idx="1" type="body"/>
          </p:nvPr>
        </p:nvSpPr>
        <p:spPr>
          <a:xfrm>
            <a:off x="319350" y="309250"/>
            <a:ext cx="8505300" cy="30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FFFF00"/>
                </a:solidFill>
                <a:latin typeface="Arial"/>
                <a:ea typeface="Arial"/>
                <a:cs typeface="Arial"/>
                <a:sym typeface="Arial"/>
              </a:rPr>
              <a:t>How does it work?</a:t>
            </a:r>
            <a:endParaRPr sz="1600" u="sng">
              <a:solidFill>
                <a:srgbClr val="FFFF00"/>
              </a:solidFill>
              <a:latin typeface="Arial"/>
              <a:ea typeface="Arial"/>
              <a:cs typeface="Arial"/>
              <a:sym typeface="Arial"/>
            </a:endParaRPr>
          </a:p>
          <a:p>
            <a:pPr indent="0" lvl="0" marL="0" rtl="0" algn="l">
              <a:spcBef>
                <a:spcPts val="1600"/>
              </a:spcBef>
              <a:spcAft>
                <a:spcPts val="0"/>
              </a:spcAft>
              <a:buNone/>
            </a:pPr>
            <a:r>
              <a:rPr lang="en" sz="1200">
                <a:solidFill>
                  <a:schemeClr val="dk1"/>
                </a:solidFill>
                <a:latin typeface="Arial"/>
                <a:ea typeface="Arial"/>
                <a:cs typeface="Arial"/>
                <a:sym typeface="Arial"/>
              </a:rPr>
              <a:t>A very simple understanding is that the model is given a set of input data with the corresponding outputs as well. The model learns the best set of parameters using this data and hence this is called the training data and the process is called training. </a:t>
            </a:r>
            <a:endParaRPr sz="1200">
              <a:solidFill>
                <a:schemeClr val="dk1"/>
              </a:solidFill>
              <a:latin typeface="Arial"/>
              <a:ea typeface="Arial"/>
              <a:cs typeface="Arial"/>
              <a:sym typeface="Arial"/>
            </a:endParaRPr>
          </a:p>
          <a:p>
            <a:pPr indent="0" lvl="0" marL="0" rtl="0" algn="l">
              <a:spcBef>
                <a:spcPts val="1600"/>
              </a:spcBef>
              <a:spcAft>
                <a:spcPts val="0"/>
              </a:spcAft>
              <a:buNone/>
            </a:pPr>
            <a:r>
              <a:rPr lang="en" sz="1200">
                <a:solidFill>
                  <a:schemeClr val="dk1"/>
                </a:solidFill>
                <a:latin typeface="Arial"/>
                <a:ea typeface="Arial"/>
                <a:cs typeface="Arial"/>
                <a:sym typeface="Arial"/>
              </a:rPr>
              <a:t>Once the model is “trained”, unseen data is given to the model to test the models accuracy on the “test data”</a:t>
            </a:r>
            <a:endParaRPr sz="1200">
              <a:solidFill>
                <a:schemeClr val="dk1"/>
              </a:solidFill>
              <a:latin typeface="Arial"/>
              <a:ea typeface="Arial"/>
              <a:cs typeface="Arial"/>
              <a:sym typeface="Arial"/>
            </a:endParaRPr>
          </a:p>
          <a:p>
            <a:pPr indent="0" lvl="0" marL="0" rtl="0" algn="l">
              <a:spcBef>
                <a:spcPts val="1600"/>
              </a:spcBef>
              <a:spcAft>
                <a:spcPts val="0"/>
              </a:spcAft>
              <a:buNone/>
            </a:pPr>
            <a:r>
              <a:rPr lang="en" sz="1200">
                <a:solidFill>
                  <a:schemeClr val="dk1"/>
                </a:solidFill>
                <a:latin typeface="Arial"/>
                <a:ea typeface="Arial"/>
                <a:cs typeface="Arial"/>
                <a:sym typeface="Arial"/>
              </a:rPr>
              <a:t>The model is said to be ideal when it can perform well on the training data and the test data as well, meaning the model is not biased to either datasets.</a:t>
            </a:r>
            <a:endParaRPr sz="1200">
              <a:solidFill>
                <a:schemeClr val="dk1"/>
              </a:solidFill>
              <a:latin typeface="Arial"/>
              <a:ea typeface="Arial"/>
              <a:cs typeface="Arial"/>
              <a:sym typeface="Arial"/>
            </a:endParaRPr>
          </a:p>
          <a:p>
            <a:pPr indent="0" lvl="0" marL="0" rtl="0" algn="l">
              <a:spcBef>
                <a:spcPts val="1600"/>
              </a:spcBef>
              <a:spcAft>
                <a:spcPts val="0"/>
              </a:spcAft>
              <a:buNone/>
            </a:pPr>
            <a:r>
              <a:rPr lang="en" sz="1200">
                <a:solidFill>
                  <a:schemeClr val="dk1"/>
                </a:solidFill>
                <a:latin typeface="Arial"/>
                <a:ea typeface="Arial"/>
                <a:cs typeface="Arial"/>
                <a:sym typeface="Arial"/>
              </a:rPr>
              <a:t>Each and every set of data given to the model has a set of </a:t>
            </a:r>
            <a:r>
              <a:rPr b="1" lang="en" sz="1200">
                <a:solidFill>
                  <a:schemeClr val="dk1"/>
                </a:solidFill>
                <a:latin typeface="Arial"/>
                <a:ea typeface="Arial"/>
                <a:cs typeface="Arial"/>
                <a:sym typeface="Arial"/>
              </a:rPr>
              <a:t>features</a:t>
            </a:r>
            <a:r>
              <a:rPr lang="en" sz="1200">
                <a:solidFill>
                  <a:schemeClr val="dk1"/>
                </a:solidFill>
                <a:latin typeface="Arial"/>
                <a:ea typeface="Arial"/>
                <a:cs typeface="Arial"/>
                <a:sym typeface="Arial"/>
              </a:rPr>
              <a:t> which represents the input. In case of a univariate linear regression (as seen in the graph on the prev slide) there is one feature which represents the input.</a:t>
            </a:r>
            <a:endParaRPr sz="1200">
              <a:solidFill>
                <a:schemeClr val="dk1"/>
              </a:solidFill>
              <a:latin typeface="Arial"/>
              <a:ea typeface="Arial"/>
              <a:cs typeface="Arial"/>
              <a:sym typeface="Arial"/>
            </a:endParaRPr>
          </a:p>
          <a:p>
            <a:pPr indent="0" lvl="0" marL="0" rtl="0" algn="l">
              <a:spcBef>
                <a:spcPts val="1600"/>
              </a:spcBef>
              <a:spcAft>
                <a:spcPts val="0"/>
              </a:spcAft>
              <a:buNone/>
            </a:pPr>
            <a:r>
              <a:t/>
            </a:r>
            <a:endParaRPr sz="1200">
              <a:solidFill>
                <a:schemeClr val="dk1"/>
              </a:solidFill>
              <a:latin typeface="Arial"/>
              <a:ea typeface="Arial"/>
              <a:cs typeface="Arial"/>
              <a:sym typeface="Arial"/>
            </a:endParaRPr>
          </a:p>
          <a:p>
            <a:pPr indent="0" lvl="0" marL="0" rtl="0" algn="l">
              <a:spcBef>
                <a:spcPts val="1600"/>
              </a:spcBef>
              <a:spcAft>
                <a:spcPts val="0"/>
              </a:spcAft>
              <a:buNone/>
            </a:pPr>
            <a:r>
              <a:rPr lang="en"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a:p>
            <a:pPr indent="0" lvl="0" marL="0" rtl="0" algn="l">
              <a:spcBef>
                <a:spcPts val="1600"/>
              </a:spcBef>
              <a:spcAft>
                <a:spcPts val="1600"/>
              </a:spcAft>
              <a:buNone/>
            </a:pPr>
            <a:r>
              <a:t/>
            </a:r>
            <a:endParaRPr sz="1400">
              <a:solidFill>
                <a:schemeClr val="dk1"/>
              </a:solidFill>
              <a:latin typeface="Arial"/>
              <a:ea typeface="Arial"/>
              <a:cs typeface="Arial"/>
              <a:sym typeface="Arial"/>
            </a:endParaRPr>
          </a:p>
        </p:txBody>
      </p:sp>
      <p:pic>
        <p:nvPicPr>
          <p:cNvPr id="142" name="Google Shape;142;p26"/>
          <p:cNvPicPr preferRelativeResize="0"/>
          <p:nvPr/>
        </p:nvPicPr>
        <p:blipFill>
          <a:blip r:embed="rId3">
            <a:alphaModFix/>
          </a:blip>
          <a:stretch>
            <a:fillRect/>
          </a:stretch>
        </p:blipFill>
        <p:spPr>
          <a:xfrm>
            <a:off x="434925" y="3299450"/>
            <a:ext cx="3975974" cy="1611075"/>
          </a:xfrm>
          <a:prstGeom prst="rect">
            <a:avLst/>
          </a:prstGeom>
          <a:noFill/>
          <a:ln>
            <a:noFill/>
          </a:ln>
        </p:spPr>
      </p:pic>
      <p:sp>
        <p:nvSpPr>
          <p:cNvPr id="143" name="Google Shape;143;p26"/>
          <p:cNvSpPr txBox="1"/>
          <p:nvPr/>
        </p:nvSpPr>
        <p:spPr>
          <a:xfrm>
            <a:off x="4708500" y="3787050"/>
            <a:ext cx="4173900" cy="8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These features can also be called as independent variables and the output for each input the model is called the dependent variable as it depends on the set of features which describe it. </a:t>
            </a:r>
            <a:endParaRPr sz="12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idx="1" type="body"/>
          </p:nvPr>
        </p:nvSpPr>
        <p:spPr>
          <a:xfrm>
            <a:off x="319350" y="309250"/>
            <a:ext cx="8505300" cy="30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rgbClr val="FFFF00"/>
                </a:solidFill>
                <a:latin typeface="Arial"/>
                <a:ea typeface="Arial"/>
                <a:cs typeface="Arial"/>
                <a:sym typeface="Arial"/>
              </a:rPr>
              <a:t>Now how do we find the optimal set of parameters</a:t>
            </a:r>
            <a:endParaRPr sz="1600" u="sng">
              <a:solidFill>
                <a:srgbClr val="FFFF00"/>
              </a:solidFill>
              <a:latin typeface="Arial"/>
              <a:ea typeface="Arial"/>
              <a:cs typeface="Arial"/>
              <a:sym typeface="Arial"/>
            </a:endParaRPr>
          </a:p>
          <a:p>
            <a:pPr indent="0" lvl="0" marL="0" rtl="0" algn="l">
              <a:spcBef>
                <a:spcPts val="1600"/>
              </a:spcBef>
              <a:spcAft>
                <a:spcPts val="0"/>
              </a:spcAft>
              <a:buNone/>
            </a:pPr>
            <a:r>
              <a:rPr lang="en" sz="1400">
                <a:solidFill>
                  <a:schemeClr val="dk1"/>
                </a:solidFill>
                <a:latin typeface="Arial"/>
                <a:ea typeface="Arial"/>
                <a:cs typeface="Arial"/>
                <a:sym typeface="Arial"/>
              </a:rPr>
              <a:t>To find the optimal set of parameters there must be an evaluation metric which determines how well the model is performing and hence based on the performance we change the parameters.</a:t>
            </a:r>
            <a:endParaRPr sz="1400">
              <a:solidFill>
                <a:schemeClr val="dk1"/>
              </a:solidFill>
              <a:latin typeface="Arial"/>
              <a:ea typeface="Arial"/>
              <a:cs typeface="Arial"/>
              <a:sym typeface="Arial"/>
            </a:endParaRPr>
          </a:p>
          <a:p>
            <a:pPr indent="0" lvl="0" marL="0" rtl="0" algn="l">
              <a:spcBef>
                <a:spcPts val="1600"/>
              </a:spcBef>
              <a:spcAft>
                <a:spcPts val="0"/>
              </a:spcAft>
              <a:buNone/>
            </a:pPr>
            <a:r>
              <a:rPr lang="en" sz="1400">
                <a:solidFill>
                  <a:schemeClr val="dk1"/>
                </a:solidFill>
                <a:latin typeface="Arial"/>
                <a:ea typeface="Arial"/>
                <a:cs typeface="Arial"/>
                <a:sym typeface="Arial"/>
              </a:rPr>
              <a:t>This metric is modelled into a function called cost function. The cost function determines how well the model has fit to the given data. </a:t>
            </a:r>
            <a:endParaRPr sz="1400">
              <a:solidFill>
                <a:schemeClr val="dk1"/>
              </a:solidFill>
              <a:latin typeface="Arial"/>
              <a:ea typeface="Arial"/>
              <a:cs typeface="Arial"/>
              <a:sym typeface="Arial"/>
            </a:endParaRPr>
          </a:p>
          <a:p>
            <a:pPr indent="0" lvl="0" marL="0" rtl="0" algn="l">
              <a:spcBef>
                <a:spcPts val="1600"/>
              </a:spcBef>
              <a:spcAft>
                <a:spcPts val="0"/>
              </a:spcAft>
              <a:buNone/>
            </a:pPr>
            <a:r>
              <a:rPr lang="en" sz="1400">
                <a:solidFill>
                  <a:schemeClr val="dk1"/>
                </a:solidFill>
                <a:latin typeface="Arial"/>
                <a:ea typeface="Arial"/>
                <a:cs typeface="Arial"/>
                <a:sym typeface="Arial"/>
              </a:rPr>
              <a:t>Hence the model must find the optimal set of parameters by </a:t>
            </a:r>
            <a:r>
              <a:rPr b="1" lang="en" sz="1400">
                <a:solidFill>
                  <a:schemeClr val="dk1"/>
                </a:solidFill>
                <a:latin typeface="Arial"/>
                <a:ea typeface="Arial"/>
                <a:cs typeface="Arial"/>
                <a:sym typeface="Arial"/>
              </a:rPr>
              <a:t>minimizing the cost.</a:t>
            </a:r>
            <a:endParaRPr b="1" sz="1400">
              <a:solidFill>
                <a:schemeClr val="dk1"/>
              </a:solidFill>
              <a:latin typeface="Arial"/>
              <a:ea typeface="Arial"/>
              <a:cs typeface="Arial"/>
              <a:sym typeface="Arial"/>
            </a:endParaRPr>
          </a:p>
          <a:p>
            <a:pPr indent="0" lvl="0" marL="0" rtl="0" algn="l">
              <a:spcBef>
                <a:spcPts val="1600"/>
              </a:spcBef>
              <a:spcAft>
                <a:spcPts val="1600"/>
              </a:spcAft>
              <a:buNone/>
            </a:pPr>
            <a:r>
              <a:t/>
            </a:r>
            <a:endParaRPr sz="1400">
              <a:solidFill>
                <a:schemeClr val="dk1"/>
              </a:solidFill>
              <a:latin typeface="Arial"/>
              <a:ea typeface="Arial"/>
              <a:cs typeface="Arial"/>
              <a:sym typeface="Arial"/>
            </a:endParaRPr>
          </a:p>
        </p:txBody>
      </p:sp>
      <p:pic>
        <p:nvPicPr>
          <p:cNvPr id="149" name="Google Shape;149;p27"/>
          <p:cNvPicPr preferRelativeResize="0"/>
          <p:nvPr/>
        </p:nvPicPr>
        <p:blipFill rotWithShape="1">
          <a:blip r:embed="rId3">
            <a:alphaModFix/>
          </a:blip>
          <a:srcRect b="3194" l="7110" r="22837" t="0"/>
          <a:stretch/>
        </p:blipFill>
        <p:spPr>
          <a:xfrm>
            <a:off x="3081100" y="2521800"/>
            <a:ext cx="3115699" cy="2421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15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Functions</a:t>
            </a:r>
            <a:endParaRPr/>
          </a:p>
        </p:txBody>
      </p:sp>
      <p:sp>
        <p:nvSpPr>
          <p:cNvPr id="155" name="Google Shape;155;p28"/>
          <p:cNvSpPr txBox="1"/>
          <p:nvPr>
            <p:ph idx="1" type="body"/>
          </p:nvPr>
        </p:nvSpPr>
        <p:spPr>
          <a:xfrm>
            <a:off x="311700" y="729100"/>
            <a:ext cx="8520600" cy="3839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 A </a:t>
            </a:r>
            <a:r>
              <a:rPr b="1" lang="en" sz="1600">
                <a:solidFill>
                  <a:srgbClr val="FFFFFF"/>
                </a:solidFill>
                <a:latin typeface="Georgia"/>
                <a:ea typeface="Georgia"/>
                <a:cs typeface="Georgia"/>
                <a:sym typeface="Georgia"/>
              </a:rPr>
              <a:t>cost function</a:t>
            </a:r>
            <a:r>
              <a:rPr lang="en" sz="1600">
                <a:solidFill>
                  <a:srgbClr val="FFFFFF"/>
                </a:solidFill>
                <a:latin typeface="Georgia"/>
                <a:ea typeface="Georgia"/>
                <a:cs typeface="Georgia"/>
                <a:sym typeface="Georgia"/>
              </a:rPr>
              <a:t> is a measure of how wrong the model is in terms of its ability to estimate the relationship between X and y.</a:t>
            </a:r>
            <a:endParaRPr sz="1600">
              <a:solidFill>
                <a:srgbClr val="FFFFFF"/>
              </a:solidFill>
              <a:latin typeface="Georgia"/>
              <a:ea typeface="Georgia"/>
              <a:cs typeface="Georgia"/>
              <a:sym typeface="Georgia"/>
            </a:endParaRPr>
          </a:p>
          <a:p>
            <a:pPr indent="-330200" lvl="0" marL="457200" rtl="0" algn="l">
              <a:spcBef>
                <a:spcPts val="100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We can use a cost function to convey to the computer how poorly its performing and get it to reduce it.</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sz="1600">
              <a:solidFill>
                <a:schemeClr val="dk1"/>
              </a:solidFill>
              <a:latin typeface="Georgia"/>
              <a:ea typeface="Georgia"/>
              <a:cs typeface="Georgia"/>
              <a:sym typeface="Georgia"/>
            </a:endParaRPr>
          </a:p>
          <a:p>
            <a:pPr indent="457200" lvl="0" marL="0" rtl="0" algn="l">
              <a:spcBef>
                <a:spcPts val="0"/>
              </a:spcBef>
              <a:spcAft>
                <a:spcPts val="0"/>
              </a:spcAft>
              <a:buNone/>
            </a:pPr>
            <a:r>
              <a:rPr lang="en" sz="1200">
                <a:solidFill>
                  <a:schemeClr val="dk1"/>
                </a:solidFill>
              </a:rPr>
              <a:t>-Coming back to our</a:t>
            </a:r>
            <a:r>
              <a:rPr lang="en" sz="1200">
                <a:solidFill>
                  <a:schemeClr val="dk1"/>
                </a:solidFill>
              </a:rPr>
              <a:t> linear regression model-</a:t>
            </a:r>
            <a:endParaRPr sz="12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We want the best possible line that passes through </a:t>
            </a:r>
            <a:endParaRPr sz="1600">
              <a:solidFill>
                <a:schemeClr val="dk1"/>
              </a:solidFill>
            </a:endParaRPr>
          </a:p>
          <a:p>
            <a:pPr indent="0" lvl="0" marL="457200" rtl="0" algn="l">
              <a:spcBef>
                <a:spcPts val="0"/>
              </a:spcBef>
              <a:spcAft>
                <a:spcPts val="0"/>
              </a:spcAft>
              <a:buNone/>
            </a:pPr>
            <a:r>
              <a:rPr lang="en" sz="1600">
                <a:solidFill>
                  <a:schemeClr val="dk1"/>
                </a:solidFill>
              </a:rPr>
              <a:t>these points. If the line predicted by the computer is</a:t>
            </a:r>
            <a:endParaRPr sz="1600">
              <a:solidFill>
                <a:schemeClr val="dk1"/>
              </a:solidFill>
            </a:endParaRPr>
          </a:p>
          <a:p>
            <a:pPr indent="0" lvl="0" marL="457200" rtl="0" algn="l">
              <a:spcBef>
                <a:spcPts val="0"/>
              </a:spcBef>
              <a:spcAft>
                <a:spcPts val="0"/>
              </a:spcAft>
              <a:buNone/>
            </a:pPr>
            <a:r>
              <a:rPr lang="en" sz="1600">
                <a:solidFill>
                  <a:schemeClr val="dk1"/>
                </a:solidFill>
              </a:rPr>
              <a:t>bad, such as in the previous case, then the cost </a:t>
            </a:r>
            <a:endParaRPr sz="1600">
              <a:solidFill>
                <a:schemeClr val="dk1"/>
              </a:solidFill>
            </a:endParaRPr>
          </a:p>
          <a:p>
            <a:pPr indent="0" lvl="0" marL="457200" rtl="0" algn="l">
              <a:spcBef>
                <a:spcPts val="0"/>
              </a:spcBef>
              <a:spcAft>
                <a:spcPts val="0"/>
              </a:spcAft>
              <a:buNone/>
            </a:pPr>
            <a:r>
              <a:rPr lang="en" sz="1600">
                <a:solidFill>
                  <a:schemeClr val="dk1"/>
                </a:solidFill>
              </a:rPr>
              <a:t>function should return a very high value. If it </a:t>
            </a:r>
            <a:endParaRPr sz="1600">
              <a:solidFill>
                <a:schemeClr val="dk1"/>
              </a:solidFill>
            </a:endParaRPr>
          </a:p>
          <a:p>
            <a:pPr indent="0" lvl="0" marL="457200" rtl="0" algn="l">
              <a:spcBef>
                <a:spcPts val="0"/>
              </a:spcBef>
              <a:spcAft>
                <a:spcPts val="0"/>
              </a:spcAft>
              <a:buNone/>
            </a:pPr>
            <a:r>
              <a:rPr lang="en" sz="1600">
                <a:solidFill>
                  <a:schemeClr val="dk1"/>
                </a:solidFill>
              </a:rPr>
              <a:t>predicts a good fit line like this, then it should </a:t>
            </a:r>
            <a:endParaRPr sz="1600">
              <a:solidFill>
                <a:schemeClr val="dk1"/>
              </a:solidFill>
            </a:endParaRPr>
          </a:p>
          <a:p>
            <a:pPr indent="0" lvl="0" marL="457200" rtl="0" algn="l">
              <a:spcBef>
                <a:spcPts val="0"/>
              </a:spcBef>
              <a:spcAft>
                <a:spcPts val="0"/>
              </a:spcAft>
              <a:buNone/>
            </a:pPr>
            <a:r>
              <a:rPr lang="en" sz="1600">
                <a:solidFill>
                  <a:schemeClr val="dk1"/>
                </a:solidFill>
              </a:rPr>
              <a:t>return a value close to 0.</a:t>
            </a:r>
            <a:endParaRPr sz="16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1600"/>
              </a:spcBef>
              <a:spcAft>
                <a:spcPts val="0"/>
              </a:spcAft>
              <a:buNone/>
            </a:pPr>
            <a:r>
              <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sz="1600">
              <a:solidFill>
                <a:schemeClr val="dk1"/>
              </a:solidFill>
              <a:latin typeface="Georgia"/>
              <a:ea typeface="Georgia"/>
              <a:cs typeface="Georgia"/>
              <a:sym typeface="Georgia"/>
            </a:endParaRPr>
          </a:p>
        </p:txBody>
      </p:sp>
      <p:pic>
        <p:nvPicPr>
          <p:cNvPr id="156" name="Google Shape;156;p28"/>
          <p:cNvPicPr preferRelativeResize="0"/>
          <p:nvPr/>
        </p:nvPicPr>
        <p:blipFill rotWithShape="1">
          <a:blip r:embed="rId3">
            <a:alphaModFix/>
          </a:blip>
          <a:srcRect b="0" l="49859" r="0" t="0"/>
          <a:stretch/>
        </p:blipFill>
        <p:spPr>
          <a:xfrm>
            <a:off x="5316102" y="1886900"/>
            <a:ext cx="3372775" cy="2681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idx="1" type="body"/>
          </p:nvPr>
        </p:nvSpPr>
        <p:spPr>
          <a:xfrm>
            <a:off x="311700" y="384825"/>
            <a:ext cx="8520600" cy="418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That's</a:t>
            </a:r>
            <a:r>
              <a:rPr lang="en"/>
              <a:t> great! But what can we use as a cost function? </a:t>
            </a:r>
            <a:endParaRPr/>
          </a:p>
          <a:p>
            <a:pPr indent="-342900" lvl="0" marL="457200" rtl="0" algn="l">
              <a:spcBef>
                <a:spcPts val="0"/>
              </a:spcBef>
              <a:spcAft>
                <a:spcPts val="0"/>
              </a:spcAft>
              <a:buSzPts val="1800"/>
              <a:buChar char="●"/>
            </a:pPr>
            <a:r>
              <a:rPr lang="en"/>
              <a:t>The answer varies for different problem types, like </a:t>
            </a:r>
            <a:r>
              <a:rPr b="1" lang="en"/>
              <a:t>Classification</a:t>
            </a:r>
            <a:r>
              <a:rPr lang="en"/>
              <a:t> and </a:t>
            </a:r>
            <a:r>
              <a:rPr b="1" lang="en"/>
              <a:t>Regression</a:t>
            </a:r>
            <a:r>
              <a:rPr lang="en"/>
              <a:t>.</a:t>
            </a:r>
            <a:endParaRPr/>
          </a:p>
          <a:p>
            <a:pPr indent="-342900" lvl="0" marL="457200" rtl="0" algn="l">
              <a:spcBef>
                <a:spcPts val="0"/>
              </a:spcBef>
              <a:spcAft>
                <a:spcPts val="0"/>
              </a:spcAft>
              <a:buSzPts val="1800"/>
              <a:buChar char="●"/>
            </a:pPr>
            <a:r>
              <a:rPr lang="en"/>
              <a:t>Intuitively what if our loss function calculate the distance between our predicted line and the data points.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Our cost function, with the parameters could look like:</a:t>
            </a:r>
            <a:endParaRPr/>
          </a:p>
          <a:p>
            <a:pPr indent="457200" lvl="0" marL="2286000" rtl="0" algn="l">
              <a:spcBef>
                <a:spcPts val="0"/>
              </a:spcBef>
              <a:spcAft>
                <a:spcPts val="0"/>
              </a:spcAft>
              <a:buNone/>
            </a:pPr>
            <a:r>
              <a:rPr lang="en"/>
              <a:t>f(W,b) = average(</a:t>
            </a:r>
            <a:r>
              <a:rPr lang="en">
                <a:solidFill>
                  <a:schemeClr val="lt2"/>
                </a:solidFill>
              </a:rPr>
              <a:t>Σ</a:t>
            </a:r>
            <a:r>
              <a:rPr lang="en"/>
              <a:t>(Y - (W*x -b))</a:t>
            </a:r>
            <a:endParaRPr/>
          </a:p>
          <a:p>
            <a:pPr indent="-342900" lvl="0" marL="457200" rtl="0" algn="l">
              <a:spcBef>
                <a:spcPts val="0"/>
              </a:spcBef>
              <a:spcAft>
                <a:spcPts val="0"/>
              </a:spcAft>
              <a:buSzPts val="1800"/>
              <a:buChar char="●"/>
            </a:pPr>
            <a:r>
              <a:rPr lang="en"/>
              <a:t>Our total cost would be, according to the graph:</a:t>
            </a:r>
            <a:endParaRPr/>
          </a:p>
          <a:p>
            <a:pPr indent="0" lvl="0" marL="457200" rtl="0" algn="l">
              <a:spcBef>
                <a:spcPts val="0"/>
              </a:spcBef>
              <a:spcAft>
                <a:spcPts val="0"/>
              </a:spcAft>
              <a:buNone/>
            </a:pPr>
            <a:r>
              <a:rPr lang="en"/>
              <a:t>		= ((2-0.5) + (4-1) + (6 -3) + (0-0)/4 =  -2.25</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62" name="Google Shape;162;p29"/>
          <p:cNvPicPr preferRelativeResize="0"/>
          <p:nvPr/>
        </p:nvPicPr>
        <p:blipFill>
          <a:blip r:embed="rId3">
            <a:alphaModFix/>
          </a:blip>
          <a:stretch>
            <a:fillRect/>
          </a:stretch>
        </p:blipFill>
        <p:spPr>
          <a:xfrm>
            <a:off x="3136037" y="1720600"/>
            <a:ext cx="2871925" cy="193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idx="1" type="body"/>
          </p:nvPr>
        </p:nvSpPr>
        <p:spPr>
          <a:xfrm>
            <a:off x="311700" y="429250"/>
            <a:ext cx="8520600" cy="413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cost function returns a negative value, and it would make no sense if we asked a computer to minimize this function. And also,</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0"/>
              </a:spcBef>
              <a:spcAft>
                <a:spcPts val="0"/>
              </a:spcAft>
              <a:buSzPts val="1800"/>
              <a:buChar char="●"/>
            </a:pPr>
            <a:r>
              <a:rPr lang="en"/>
              <a:t>What if our line looked like this. Then the positive errors will cancel out with the negative ones.</a:t>
            </a:r>
            <a:endParaRPr/>
          </a:p>
          <a:p>
            <a:pPr indent="-342900" lvl="0" marL="457200" rtl="0" algn="l">
              <a:spcBef>
                <a:spcPts val="0"/>
              </a:spcBef>
              <a:spcAft>
                <a:spcPts val="0"/>
              </a:spcAft>
              <a:buSzPts val="1800"/>
              <a:buChar char="●"/>
            </a:pPr>
            <a:r>
              <a:rPr lang="en"/>
              <a:t>Hence we must look for another cost function.</a:t>
            </a:r>
            <a:endParaRPr/>
          </a:p>
        </p:txBody>
      </p:sp>
      <p:pic>
        <p:nvPicPr>
          <p:cNvPr id="168" name="Google Shape;168;p30"/>
          <p:cNvPicPr preferRelativeResize="0"/>
          <p:nvPr/>
        </p:nvPicPr>
        <p:blipFill rotWithShape="1">
          <a:blip r:embed="rId3">
            <a:alphaModFix/>
          </a:blip>
          <a:srcRect b="3194" l="7110" r="22837" t="0"/>
          <a:stretch/>
        </p:blipFill>
        <p:spPr>
          <a:xfrm>
            <a:off x="3014150" y="1123050"/>
            <a:ext cx="3115699" cy="2421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1"/>
          <p:cNvSpPr txBox="1"/>
          <p:nvPr>
            <p:ph idx="1" type="body"/>
          </p:nvPr>
        </p:nvSpPr>
        <p:spPr>
          <a:xfrm>
            <a:off x="311700" y="399650"/>
            <a:ext cx="8520600" cy="416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Mean Absolute Error (MAE) is a </a:t>
            </a:r>
            <a:r>
              <a:rPr lang="en"/>
              <a:t>regression metric which measures the average magnitude of errors in a group of predictions.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
              <a:t>Yet still, this is not the cost function used (Any ideas why?)</a:t>
            </a:r>
            <a:endParaRPr/>
          </a:p>
          <a:p>
            <a:pPr indent="0" lvl="0" marL="0" rtl="0" algn="l">
              <a:spcBef>
                <a:spcPts val="1600"/>
              </a:spcBef>
              <a:spcAft>
                <a:spcPts val="1600"/>
              </a:spcAft>
              <a:buNone/>
            </a:pPr>
            <a:r>
              <a:t/>
            </a:r>
            <a:endParaRPr/>
          </a:p>
        </p:txBody>
      </p:sp>
      <p:pic>
        <p:nvPicPr>
          <p:cNvPr id="174" name="Google Shape;174;p31"/>
          <p:cNvPicPr preferRelativeResize="0"/>
          <p:nvPr/>
        </p:nvPicPr>
        <p:blipFill rotWithShape="1">
          <a:blip r:embed="rId3">
            <a:alphaModFix/>
          </a:blip>
          <a:srcRect b="23408" l="23978" r="30872" t="27091"/>
          <a:stretch/>
        </p:blipFill>
        <p:spPr>
          <a:xfrm>
            <a:off x="2148200" y="1328825"/>
            <a:ext cx="4847599" cy="2988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ctrTitle"/>
          </p:nvPr>
        </p:nvSpPr>
        <p:spPr>
          <a:xfrm>
            <a:off x="915083" y="-5650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FFD4"/>
                </a:solidFill>
              </a:rPr>
              <a:t>Before we dive in.. </a:t>
            </a:r>
            <a:endParaRPr>
              <a:solidFill>
                <a:srgbClr val="00FFD4"/>
              </a:solidFill>
            </a:endParaRPr>
          </a:p>
        </p:txBody>
      </p:sp>
      <p:sp>
        <p:nvSpPr>
          <p:cNvPr id="70" name="Google Shape;70;p14"/>
          <p:cNvSpPr txBox="1"/>
          <p:nvPr>
            <p:ph idx="1" type="subTitle"/>
          </p:nvPr>
        </p:nvSpPr>
        <p:spPr>
          <a:xfrm>
            <a:off x="717700" y="3418051"/>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00"/>
                </a:solidFill>
              </a:rPr>
              <a:t>I am sure most of you would have come across these terms but are you sure what do they mean exactly?</a:t>
            </a:r>
            <a:endParaRPr>
              <a:solidFill>
                <a:srgbClr val="FFFF00"/>
              </a:solidFill>
            </a:endParaRPr>
          </a:p>
          <a:p>
            <a:pPr indent="0" lvl="0" marL="0" rtl="0" algn="l">
              <a:spcBef>
                <a:spcPts val="0"/>
              </a:spcBef>
              <a:spcAft>
                <a:spcPts val="0"/>
              </a:spcAft>
              <a:buNone/>
            </a:pPr>
            <a:r>
              <a:t/>
            </a:r>
            <a:endParaRPr>
              <a:solidFill>
                <a:srgbClr val="FFFF00"/>
              </a:solidFill>
            </a:endParaRPr>
          </a:p>
        </p:txBody>
      </p:sp>
      <p:pic>
        <p:nvPicPr>
          <p:cNvPr id="71" name="Google Shape;71;p14"/>
          <p:cNvPicPr preferRelativeResize="0"/>
          <p:nvPr/>
        </p:nvPicPr>
        <p:blipFill>
          <a:blip r:embed="rId3">
            <a:alphaModFix/>
          </a:blip>
          <a:stretch>
            <a:fillRect/>
          </a:stretch>
        </p:blipFill>
        <p:spPr>
          <a:xfrm>
            <a:off x="2380175" y="1165092"/>
            <a:ext cx="4714025" cy="2014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idx="1" type="body"/>
          </p:nvPr>
        </p:nvSpPr>
        <p:spPr>
          <a:xfrm>
            <a:off x="311700" y="414450"/>
            <a:ext cx="8520600" cy="392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The cost function used for linear regression is called:</a:t>
            </a:r>
            <a:endParaRPr>
              <a:solidFill>
                <a:schemeClr val="dk1"/>
              </a:solidFill>
            </a:endParaRPr>
          </a:p>
          <a:p>
            <a:pPr indent="457200" lvl="0" marL="1828800" rtl="0" algn="l">
              <a:spcBef>
                <a:spcPts val="0"/>
              </a:spcBef>
              <a:spcAft>
                <a:spcPts val="0"/>
              </a:spcAft>
              <a:buNone/>
            </a:pPr>
            <a:r>
              <a:rPr lang="en">
                <a:solidFill>
                  <a:schemeClr val="dk1"/>
                </a:solidFill>
              </a:rPr>
              <a:t>The Mean Squared Error (MSE)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1600"/>
              </a:spcBef>
              <a:spcAft>
                <a:spcPts val="1600"/>
              </a:spcAft>
              <a:buNone/>
            </a:pPr>
            <a:r>
              <a:t/>
            </a:r>
            <a:endParaRPr>
              <a:solidFill>
                <a:srgbClr val="FFFFFF"/>
              </a:solidFill>
            </a:endParaRPr>
          </a:p>
        </p:txBody>
      </p:sp>
      <p:pic>
        <p:nvPicPr>
          <p:cNvPr id="180" name="Google Shape;180;p32"/>
          <p:cNvPicPr preferRelativeResize="0"/>
          <p:nvPr/>
        </p:nvPicPr>
        <p:blipFill rotWithShape="1">
          <a:blip r:embed="rId3">
            <a:alphaModFix/>
          </a:blip>
          <a:srcRect b="7639" l="26353" r="22134" t="41020"/>
          <a:stretch/>
        </p:blipFill>
        <p:spPr>
          <a:xfrm>
            <a:off x="1537175" y="1314200"/>
            <a:ext cx="5539499" cy="31040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3">
            <a:alphaModFix/>
          </a:blip>
          <a:stretch>
            <a:fillRect/>
          </a:stretch>
        </p:blipFill>
        <p:spPr>
          <a:xfrm>
            <a:off x="0" y="1152253"/>
            <a:ext cx="9144001" cy="2838995"/>
          </a:xfrm>
          <a:prstGeom prst="rect">
            <a:avLst/>
          </a:prstGeom>
          <a:noFill/>
          <a:ln>
            <a:noFill/>
          </a:ln>
        </p:spPr>
      </p:pic>
      <p:sp>
        <p:nvSpPr>
          <p:cNvPr id="186" name="Google Shape;186;p33"/>
          <p:cNvSpPr txBox="1"/>
          <p:nvPr/>
        </p:nvSpPr>
        <p:spPr>
          <a:xfrm>
            <a:off x="777075" y="4129600"/>
            <a:ext cx="34932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Average"/>
                <a:ea typeface="Average"/>
                <a:cs typeface="Average"/>
                <a:sym typeface="Average"/>
              </a:rPr>
              <a:t>Graph of the MAE cost function</a:t>
            </a:r>
            <a:endParaRPr sz="1600">
              <a:solidFill>
                <a:schemeClr val="lt2"/>
              </a:solidFill>
              <a:latin typeface="Average"/>
              <a:ea typeface="Average"/>
              <a:cs typeface="Average"/>
              <a:sym typeface="Average"/>
            </a:endParaRPr>
          </a:p>
        </p:txBody>
      </p:sp>
      <p:sp>
        <p:nvSpPr>
          <p:cNvPr id="187" name="Google Shape;187;p33"/>
          <p:cNvSpPr txBox="1"/>
          <p:nvPr/>
        </p:nvSpPr>
        <p:spPr>
          <a:xfrm>
            <a:off x="5717725" y="4129600"/>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Average"/>
                <a:ea typeface="Average"/>
                <a:cs typeface="Average"/>
                <a:sym typeface="Average"/>
              </a:rPr>
              <a:t>Graph of the MSE cost function</a:t>
            </a:r>
            <a:endParaRPr sz="1600">
              <a:solidFill>
                <a:schemeClr val="lt2"/>
              </a:solidFill>
              <a:latin typeface="Average"/>
              <a:ea typeface="Average"/>
              <a:cs typeface="Average"/>
              <a:sym typeface="Average"/>
            </a:endParaRPr>
          </a:p>
        </p:txBody>
      </p:sp>
      <p:sp>
        <p:nvSpPr>
          <p:cNvPr id="188" name="Google Shape;188;p33"/>
          <p:cNvSpPr txBox="1"/>
          <p:nvPr/>
        </p:nvSpPr>
        <p:spPr>
          <a:xfrm>
            <a:off x="273800" y="318325"/>
            <a:ext cx="92214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Graphs of </a:t>
            </a:r>
            <a:r>
              <a:rPr lang="en" sz="3000">
                <a:solidFill>
                  <a:schemeClr val="dk1"/>
                </a:solidFill>
                <a:latin typeface="Oswald"/>
                <a:ea typeface="Oswald"/>
                <a:cs typeface="Oswald"/>
                <a:sym typeface="Oswald"/>
              </a:rPr>
              <a:t>Cost Functions</a:t>
            </a:r>
            <a:endParaRPr sz="3000">
              <a:solidFill>
                <a:schemeClr val="dk1"/>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2171000" y="1882050"/>
            <a:ext cx="5109900" cy="13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Gradient Descent</a:t>
            </a:r>
            <a:endParaRPr sz="6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idx="1" type="body"/>
          </p:nvPr>
        </p:nvSpPr>
        <p:spPr>
          <a:xfrm>
            <a:off x="298175" y="253450"/>
            <a:ext cx="8581200" cy="46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Arial"/>
                <a:ea typeface="Arial"/>
                <a:cs typeface="Arial"/>
                <a:sym typeface="Arial"/>
              </a:rPr>
              <a:t>In essence, it </a:t>
            </a:r>
            <a:r>
              <a:rPr lang="en" sz="1700">
                <a:solidFill>
                  <a:srgbClr val="FFFFFF"/>
                </a:solidFill>
                <a:latin typeface="Arial"/>
                <a:ea typeface="Arial"/>
                <a:cs typeface="Arial"/>
                <a:sym typeface="Arial"/>
              </a:rPr>
              <a:t>refers</a:t>
            </a:r>
            <a:r>
              <a:rPr lang="en" sz="1700">
                <a:solidFill>
                  <a:srgbClr val="FFFFFF"/>
                </a:solidFill>
                <a:latin typeface="Arial"/>
                <a:ea typeface="Arial"/>
                <a:cs typeface="Arial"/>
                <a:sym typeface="Arial"/>
              </a:rPr>
              <a:t> to the updating of the parameters/weights to minimise the total cost.</a:t>
            </a:r>
            <a:endParaRPr sz="1700">
              <a:solidFill>
                <a:srgbClr val="FFFFFF"/>
              </a:solidFill>
              <a:latin typeface="Arial"/>
              <a:ea typeface="Arial"/>
              <a:cs typeface="Arial"/>
              <a:sym typeface="Arial"/>
            </a:endParaRPr>
          </a:p>
          <a:p>
            <a:pPr indent="0" lvl="0" marL="0" rtl="0" algn="l">
              <a:spcBef>
                <a:spcPts val="1600"/>
              </a:spcBef>
              <a:spcAft>
                <a:spcPts val="0"/>
              </a:spcAft>
              <a:buNone/>
            </a:pPr>
            <a:r>
              <a:rPr lang="en" sz="1700">
                <a:solidFill>
                  <a:srgbClr val="FFFFFF"/>
                </a:solidFill>
                <a:latin typeface="Arial"/>
                <a:ea typeface="Arial"/>
                <a:cs typeface="Arial"/>
                <a:sym typeface="Arial"/>
              </a:rPr>
              <a:t>Now, as you may know, the cost function for a simple regression problem with 2 </a:t>
            </a:r>
            <a:r>
              <a:rPr lang="en" sz="1700">
                <a:solidFill>
                  <a:srgbClr val="FFFFFF"/>
                </a:solidFill>
                <a:latin typeface="Arial"/>
                <a:ea typeface="Arial"/>
                <a:cs typeface="Arial"/>
                <a:sym typeface="Arial"/>
              </a:rPr>
              <a:t>variables</a:t>
            </a:r>
            <a:r>
              <a:rPr lang="en" sz="1700">
                <a:solidFill>
                  <a:srgbClr val="FFFFFF"/>
                </a:solidFill>
                <a:latin typeface="Arial"/>
                <a:ea typeface="Arial"/>
                <a:cs typeface="Arial"/>
                <a:sym typeface="Arial"/>
              </a:rPr>
              <a:t> will be </a:t>
            </a:r>
            <a:r>
              <a:rPr lang="en" sz="1700">
                <a:solidFill>
                  <a:srgbClr val="FFFFFF"/>
                </a:solidFill>
                <a:latin typeface="Arial"/>
                <a:ea typeface="Arial"/>
                <a:cs typeface="Arial"/>
                <a:sym typeface="Arial"/>
              </a:rPr>
              <a:t>a</a:t>
            </a:r>
            <a:r>
              <a:rPr lang="en" sz="1700">
                <a:solidFill>
                  <a:srgbClr val="FFFFFF"/>
                </a:solidFill>
                <a:latin typeface="Arial"/>
                <a:ea typeface="Arial"/>
                <a:cs typeface="Arial"/>
                <a:sym typeface="Arial"/>
              </a:rPr>
              <a:t> convex figure </a:t>
            </a:r>
            <a:r>
              <a:rPr lang="en" sz="1700">
                <a:solidFill>
                  <a:srgbClr val="FFFFFF"/>
                </a:solidFill>
                <a:latin typeface="Arial"/>
                <a:ea typeface="Arial"/>
                <a:cs typeface="Arial"/>
                <a:sym typeface="Arial"/>
              </a:rPr>
              <a:t>as follows</a:t>
            </a:r>
            <a:r>
              <a:rPr lang="en" sz="1700">
                <a:solidFill>
                  <a:srgbClr val="FFFFFF"/>
                </a:solidFill>
                <a:latin typeface="Arial"/>
                <a:ea typeface="Arial"/>
                <a:cs typeface="Arial"/>
                <a:sym typeface="Arial"/>
              </a:rPr>
              <a:t>:</a:t>
            </a:r>
            <a:endParaRPr sz="1700">
              <a:solidFill>
                <a:srgbClr val="FFFFFF"/>
              </a:solidFill>
              <a:latin typeface="Arial"/>
              <a:ea typeface="Arial"/>
              <a:cs typeface="Arial"/>
              <a:sym typeface="Arial"/>
            </a:endParaRPr>
          </a:p>
          <a:p>
            <a:pPr indent="0" lvl="0" marL="0" rtl="0" algn="l">
              <a:spcBef>
                <a:spcPts val="1600"/>
              </a:spcBef>
              <a:spcAft>
                <a:spcPts val="1600"/>
              </a:spcAft>
              <a:buNone/>
            </a:pPr>
            <a:r>
              <a:t/>
            </a:r>
            <a:endParaRPr sz="1700">
              <a:solidFill>
                <a:srgbClr val="FFFFFF"/>
              </a:solidFill>
              <a:latin typeface="Arial"/>
              <a:ea typeface="Arial"/>
              <a:cs typeface="Arial"/>
              <a:sym typeface="Arial"/>
            </a:endParaRPr>
          </a:p>
        </p:txBody>
      </p:sp>
      <p:pic>
        <p:nvPicPr>
          <p:cNvPr id="199" name="Google Shape;199;p35"/>
          <p:cNvPicPr preferRelativeResize="0"/>
          <p:nvPr/>
        </p:nvPicPr>
        <p:blipFill rotWithShape="1">
          <a:blip r:embed="rId3">
            <a:alphaModFix/>
          </a:blip>
          <a:srcRect b="27600" l="19528" r="42157" t="23704"/>
          <a:stretch/>
        </p:blipFill>
        <p:spPr>
          <a:xfrm>
            <a:off x="2338525" y="2195450"/>
            <a:ext cx="3503549" cy="2504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idx="1" type="body"/>
          </p:nvPr>
        </p:nvSpPr>
        <p:spPr>
          <a:xfrm>
            <a:off x="268350" y="313075"/>
            <a:ext cx="8563800" cy="42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implementing gradient descent, we wish to update the parameters repeatedly to reach the minima of the convex plot as shown below:</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pic>
        <p:nvPicPr>
          <p:cNvPr id="205" name="Google Shape;205;p36"/>
          <p:cNvPicPr preferRelativeResize="0"/>
          <p:nvPr/>
        </p:nvPicPr>
        <p:blipFill>
          <a:blip r:embed="rId3">
            <a:alphaModFix/>
          </a:blip>
          <a:stretch>
            <a:fillRect/>
          </a:stretch>
        </p:blipFill>
        <p:spPr>
          <a:xfrm>
            <a:off x="-21750" y="1231950"/>
            <a:ext cx="9144000" cy="3581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ph idx="1" type="body"/>
          </p:nvPr>
        </p:nvSpPr>
        <p:spPr>
          <a:xfrm>
            <a:off x="312775" y="625550"/>
            <a:ext cx="8519400" cy="3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Arial"/>
                <a:ea typeface="Arial"/>
                <a:cs typeface="Arial"/>
                <a:sym typeface="Arial"/>
              </a:rPr>
              <a:t>The process of gradient descent </a:t>
            </a:r>
            <a:r>
              <a:rPr lang="en" sz="1900">
                <a:solidFill>
                  <a:srgbClr val="FFFFFF"/>
                </a:solidFill>
                <a:latin typeface="Arial"/>
                <a:ea typeface="Arial"/>
                <a:cs typeface="Arial"/>
                <a:sym typeface="Arial"/>
              </a:rPr>
              <a:t>involves finding the partial derivatives of the cost function with respect to relevant  parameters and using these partial derivatives to modify the parameter themselves to obtain more precise parameters.</a:t>
            </a:r>
            <a:endParaRPr sz="1900">
              <a:solidFill>
                <a:srgbClr val="FFFFFF"/>
              </a:solidFill>
              <a:latin typeface="Arial"/>
              <a:ea typeface="Arial"/>
              <a:cs typeface="Arial"/>
              <a:sym typeface="Arial"/>
            </a:endParaRPr>
          </a:p>
          <a:p>
            <a:pPr indent="0" lvl="0" marL="0" rtl="0" algn="l">
              <a:spcBef>
                <a:spcPts val="1600"/>
              </a:spcBef>
              <a:spcAft>
                <a:spcPts val="0"/>
              </a:spcAft>
              <a:buNone/>
            </a:pPr>
            <a:r>
              <a:rPr lang="en" sz="1900">
                <a:solidFill>
                  <a:srgbClr val="FFFFFF"/>
                </a:solidFill>
                <a:latin typeface="Arial"/>
                <a:ea typeface="Arial"/>
                <a:cs typeface="Arial"/>
                <a:sym typeface="Arial"/>
              </a:rPr>
              <a:t>We use the partial derivatives for this updation process because, the partial derivatives tell us how the changes of that particular parameter affect the total cost. </a:t>
            </a:r>
            <a:endParaRPr sz="1900">
              <a:solidFill>
                <a:srgbClr val="FFFFFF"/>
              </a:solidFill>
              <a:latin typeface="Arial"/>
              <a:ea typeface="Arial"/>
              <a:cs typeface="Arial"/>
              <a:sym typeface="Arial"/>
            </a:endParaRPr>
          </a:p>
          <a:p>
            <a:pPr indent="0" lvl="0" marL="0" rtl="0" algn="l">
              <a:spcBef>
                <a:spcPts val="1600"/>
              </a:spcBef>
              <a:spcAft>
                <a:spcPts val="1600"/>
              </a:spcAft>
              <a:buNone/>
            </a:pPr>
            <a:r>
              <a:rPr lang="en" sz="1900">
                <a:solidFill>
                  <a:srgbClr val="FFFFFF"/>
                </a:solidFill>
                <a:latin typeface="Arial"/>
                <a:ea typeface="Arial"/>
                <a:cs typeface="Arial"/>
                <a:sym typeface="Arial"/>
              </a:rPr>
              <a:t>With time, we expect that these partial derivatives will approach 0, which would mean that the cost function is moving closer and closer to its minima and that our parameters are approaching their ideal values.  </a:t>
            </a:r>
            <a:endParaRPr sz="190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8"/>
          <p:cNvSpPr txBox="1"/>
          <p:nvPr>
            <p:ph idx="1" type="body"/>
          </p:nvPr>
        </p:nvSpPr>
        <p:spPr>
          <a:xfrm>
            <a:off x="86875" y="0"/>
            <a:ext cx="8775300" cy="50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Arial"/>
                <a:ea typeface="Arial"/>
                <a:cs typeface="Arial"/>
                <a:sym typeface="Arial"/>
              </a:rPr>
              <a:t>A gradient step</a:t>
            </a:r>
            <a:r>
              <a:rPr lang="en" sz="1900">
                <a:solidFill>
                  <a:srgbClr val="FFFFFF"/>
                </a:solidFill>
                <a:latin typeface="Arial"/>
                <a:ea typeface="Arial"/>
                <a:cs typeface="Arial"/>
                <a:sym typeface="Arial"/>
              </a:rPr>
              <a:t> for a simple linear regression problem looks as follows:</a:t>
            </a:r>
            <a:endParaRPr sz="1900">
              <a:solidFill>
                <a:srgbClr val="FFFFFF"/>
              </a:solidFill>
              <a:latin typeface="Arial"/>
              <a:ea typeface="Arial"/>
              <a:cs typeface="Arial"/>
              <a:sym typeface="Arial"/>
            </a:endParaRPr>
          </a:p>
          <a:p>
            <a:pPr indent="0" lvl="0" marL="0" rtl="0" algn="l">
              <a:spcBef>
                <a:spcPts val="1600"/>
              </a:spcBef>
              <a:spcAft>
                <a:spcPts val="0"/>
              </a:spcAft>
              <a:buNone/>
            </a:pPr>
            <a:r>
              <a:t/>
            </a:r>
            <a:endParaRPr sz="1900">
              <a:solidFill>
                <a:srgbClr val="FFFFFF"/>
              </a:solidFill>
              <a:latin typeface="Arial"/>
              <a:ea typeface="Arial"/>
              <a:cs typeface="Arial"/>
              <a:sym typeface="Arial"/>
            </a:endParaRPr>
          </a:p>
          <a:p>
            <a:pPr indent="0" lvl="0" marL="0" rtl="0" algn="l">
              <a:spcBef>
                <a:spcPts val="1600"/>
              </a:spcBef>
              <a:spcAft>
                <a:spcPts val="0"/>
              </a:spcAft>
              <a:buNone/>
            </a:pPr>
            <a:r>
              <a:t/>
            </a:r>
            <a:endParaRPr sz="1900">
              <a:solidFill>
                <a:srgbClr val="FFFFFF"/>
              </a:solidFill>
              <a:latin typeface="Arial"/>
              <a:ea typeface="Arial"/>
              <a:cs typeface="Arial"/>
              <a:sym typeface="Arial"/>
            </a:endParaRPr>
          </a:p>
          <a:p>
            <a:pPr indent="0" lvl="0" marL="0" rtl="0" algn="l">
              <a:spcBef>
                <a:spcPts val="1600"/>
              </a:spcBef>
              <a:spcAft>
                <a:spcPts val="0"/>
              </a:spcAft>
              <a:buNone/>
            </a:pPr>
            <a:r>
              <a:t/>
            </a:r>
            <a:endParaRPr sz="1900">
              <a:solidFill>
                <a:srgbClr val="FFFFFF"/>
              </a:solidFill>
              <a:latin typeface="Arial"/>
              <a:ea typeface="Arial"/>
              <a:cs typeface="Arial"/>
              <a:sym typeface="Arial"/>
            </a:endParaRPr>
          </a:p>
          <a:p>
            <a:pPr indent="0" lvl="0" marL="0" rtl="0" algn="l">
              <a:spcBef>
                <a:spcPts val="1600"/>
              </a:spcBef>
              <a:spcAft>
                <a:spcPts val="0"/>
              </a:spcAft>
              <a:buNone/>
            </a:pPr>
            <a:r>
              <a:t/>
            </a:r>
            <a:endParaRPr sz="1900">
              <a:solidFill>
                <a:srgbClr val="FFFFFF"/>
              </a:solidFill>
              <a:latin typeface="Arial"/>
              <a:ea typeface="Arial"/>
              <a:cs typeface="Arial"/>
              <a:sym typeface="Arial"/>
            </a:endParaRPr>
          </a:p>
          <a:p>
            <a:pPr indent="0" lvl="0" marL="0" rtl="0" algn="l">
              <a:spcBef>
                <a:spcPts val="1600"/>
              </a:spcBef>
              <a:spcAft>
                <a:spcPts val="0"/>
              </a:spcAft>
              <a:buNone/>
            </a:pPr>
            <a:r>
              <a:rPr lang="en" sz="1900">
                <a:solidFill>
                  <a:srgbClr val="FFFFFF"/>
                </a:solidFill>
                <a:latin typeface="Arial"/>
                <a:ea typeface="Arial"/>
                <a:cs typeface="Arial"/>
                <a:sym typeface="Arial"/>
              </a:rPr>
              <a:t>Where,</a:t>
            </a:r>
            <a:endParaRPr sz="1900">
              <a:solidFill>
                <a:srgbClr val="FFFFFF"/>
              </a:solidFill>
              <a:latin typeface="Arial"/>
              <a:ea typeface="Arial"/>
              <a:cs typeface="Arial"/>
              <a:sym typeface="Arial"/>
            </a:endParaRPr>
          </a:p>
          <a:p>
            <a:pPr indent="0" lvl="0" marL="0" rtl="0" algn="l">
              <a:spcBef>
                <a:spcPts val="1600"/>
              </a:spcBef>
              <a:spcAft>
                <a:spcPts val="0"/>
              </a:spcAft>
              <a:buNone/>
            </a:pPr>
            <a:r>
              <a:rPr lang="en" sz="1900">
                <a:solidFill>
                  <a:srgbClr val="FFFFFF"/>
                </a:solidFill>
                <a:latin typeface="Arial"/>
                <a:ea typeface="Arial"/>
                <a:cs typeface="Arial"/>
                <a:sym typeface="Arial"/>
              </a:rPr>
              <a:t> J(Ө) is the cost function,</a:t>
            </a:r>
            <a:endParaRPr sz="1900">
              <a:solidFill>
                <a:srgbClr val="FFFFFF"/>
              </a:solidFill>
              <a:latin typeface="Arial"/>
              <a:ea typeface="Arial"/>
              <a:cs typeface="Arial"/>
              <a:sym typeface="Arial"/>
            </a:endParaRPr>
          </a:p>
          <a:p>
            <a:pPr indent="0" lvl="0" marL="0" rtl="0" algn="l">
              <a:spcBef>
                <a:spcPts val="1600"/>
              </a:spcBef>
              <a:spcAft>
                <a:spcPts val="0"/>
              </a:spcAft>
              <a:buNone/>
            </a:pPr>
            <a:r>
              <a:rPr lang="en" sz="1900">
                <a:solidFill>
                  <a:srgbClr val="FFFFFF"/>
                </a:solidFill>
                <a:latin typeface="Arial"/>
                <a:ea typeface="Arial"/>
                <a:cs typeface="Arial"/>
                <a:sym typeface="Arial"/>
              </a:rPr>
              <a:t>α is the learning rate</a:t>
            </a:r>
            <a:endParaRPr sz="1900">
              <a:solidFill>
                <a:srgbClr val="FFFFFF"/>
              </a:solidFill>
              <a:latin typeface="Arial"/>
              <a:ea typeface="Arial"/>
              <a:cs typeface="Arial"/>
              <a:sym typeface="Arial"/>
            </a:endParaRPr>
          </a:p>
          <a:p>
            <a:pPr indent="0" lvl="0" marL="0" rtl="0" algn="l">
              <a:spcBef>
                <a:spcPts val="1600"/>
              </a:spcBef>
              <a:spcAft>
                <a:spcPts val="0"/>
              </a:spcAft>
              <a:buNone/>
            </a:pPr>
            <a:r>
              <a:rPr lang="en" sz="1900">
                <a:solidFill>
                  <a:srgbClr val="FFFFFF"/>
                </a:solidFill>
                <a:latin typeface="Arial"/>
                <a:ea typeface="Arial"/>
                <a:cs typeface="Arial"/>
                <a:sym typeface="Arial"/>
              </a:rPr>
              <a:t>Ө is the matrix containing the parameters Өj</a:t>
            </a:r>
            <a:endParaRPr sz="1900">
              <a:solidFill>
                <a:srgbClr val="FFFFFF"/>
              </a:solidFill>
              <a:latin typeface="Arial"/>
              <a:ea typeface="Arial"/>
              <a:cs typeface="Arial"/>
              <a:sym typeface="Arial"/>
            </a:endParaRPr>
          </a:p>
          <a:p>
            <a:pPr indent="0" lvl="0" marL="0" rtl="0" algn="l">
              <a:spcBef>
                <a:spcPts val="1600"/>
              </a:spcBef>
              <a:spcAft>
                <a:spcPts val="0"/>
              </a:spcAft>
              <a:buNone/>
            </a:pPr>
            <a:r>
              <a:t/>
            </a:r>
            <a:endParaRPr sz="1900">
              <a:solidFill>
                <a:srgbClr val="FFFFFF"/>
              </a:solidFill>
              <a:latin typeface="Arial"/>
              <a:ea typeface="Arial"/>
              <a:cs typeface="Arial"/>
              <a:sym typeface="Arial"/>
            </a:endParaRPr>
          </a:p>
          <a:p>
            <a:pPr indent="0" lvl="0" marL="0" rtl="0" algn="l">
              <a:spcBef>
                <a:spcPts val="1600"/>
              </a:spcBef>
              <a:spcAft>
                <a:spcPts val="1600"/>
              </a:spcAft>
              <a:buNone/>
            </a:pPr>
            <a:r>
              <a:t/>
            </a:r>
            <a:endParaRPr sz="1900">
              <a:solidFill>
                <a:srgbClr val="FFFFFF"/>
              </a:solidFill>
              <a:latin typeface="Arial"/>
              <a:ea typeface="Arial"/>
              <a:cs typeface="Arial"/>
              <a:sym typeface="Arial"/>
            </a:endParaRPr>
          </a:p>
        </p:txBody>
      </p:sp>
      <p:pic>
        <p:nvPicPr>
          <p:cNvPr id="216" name="Google Shape;216;p38"/>
          <p:cNvPicPr preferRelativeResize="0"/>
          <p:nvPr/>
        </p:nvPicPr>
        <p:blipFill>
          <a:blip r:embed="rId3">
            <a:alphaModFix/>
          </a:blip>
          <a:stretch>
            <a:fillRect/>
          </a:stretch>
        </p:blipFill>
        <p:spPr>
          <a:xfrm>
            <a:off x="1214450" y="772175"/>
            <a:ext cx="5458200" cy="1799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9"/>
          <p:cNvSpPr txBox="1"/>
          <p:nvPr>
            <p:ph idx="1" type="body"/>
          </p:nvPr>
        </p:nvSpPr>
        <p:spPr>
          <a:xfrm>
            <a:off x="208525" y="139025"/>
            <a:ext cx="8810100" cy="48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rPr>
              <a:t>Why is the formula working?</a:t>
            </a:r>
            <a:endParaRPr b="1">
              <a:solidFill>
                <a:srgbClr val="FFFF00"/>
              </a:solidFill>
            </a:endParaRPr>
          </a:p>
          <a:p>
            <a:pPr indent="0" lvl="0" marL="0" rtl="0" algn="l">
              <a:spcBef>
                <a:spcPts val="1600"/>
              </a:spcBef>
              <a:spcAft>
                <a:spcPts val="0"/>
              </a:spcAft>
              <a:buNone/>
            </a:pPr>
            <a:r>
              <a:rPr lang="en">
                <a:solidFill>
                  <a:srgbClr val="FFFFFF"/>
                </a:solidFill>
              </a:rPr>
              <a:t>T</a:t>
            </a:r>
            <a:r>
              <a:rPr lang="en">
                <a:solidFill>
                  <a:srgbClr val="FFFFFF"/>
                </a:solidFill>
              </a:rPr>
              <a:t>he values of </a:t>
            </a:r>
            <a:r>
              <a:rPr lang="en">
                <a:solidFill>
                  <a:srgbClr val="FFFFFF"/>
                </a:solidFill>
              </a:rPr>
              <a:t>partial derivatives (gradient) will give us the direction of maximum increase and hence the negative of the partial derivatives(gradient) will give the direction of maximum decrease of the cost function J(Ө), which is what we wish to achieve.</a:t>
            </a:r>
            <a:endParaRPr>
              <a:solidFill>
                <a:srgbClr val="FFFFFF"/>
              </a:solidFill>
            </a:endParaRPr>
          </a:p>
          <a:p>
            <a:pPr indent="0" lvl="0" marL="0" rtl="0" algn="l">
              <a:spcBef>
                <a:spcPts val="1600"/>
              </a:spcBef>
              <a:spcAft>
                <a:spcPts val="0"/>
              </a:spcAft>
              <a:buNone/>
            </a:pPr>
            <a:r>
              <a:rPr lang="en">
                <a:solidFill>
                  <a:srgbClr val="FFFFFF"/>
                </a:solidFill>
              </a:rPr>
              <a:t>Also, the magnitude of the partial derivatives(gradient) tells us how far away we are from the minima of the function.    </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rPr lang="en">
                <a:solidFill>
                  <a:srgbClr val="FFFFFF"/>
                </a:solidFill>
              </a:rPr>
              <a:t>The given statement basically moves the parameters towards the negative gradient which would in turn move the cost function towards the minima.</a:t>
            </a:r>
            <a:endParaRPr>
              <a:solidFill>
                <a:srgbClr val="FFFFFF"/>
              </a:solidFill>
            </a:endParaRPr>
          </a:p>
          <a:p>
            <a:pPr indent="0" lvl="0" marL="0" rtl="0" algn="l">
              <a:spcBef>
                <a:spcPts val="1600"/>
              </a:spcBef>
              <a:spcAft>
                <a:spcPts val="0"/>
              </a:spcAft>
              <a:buNone/>
            </a:pPr>
            <a:r>
              <a:rPr lang="en">
                <a:solidFill>
                  <a:srgbClr val="FFFFFF"/>
                </a:solidFill>
              </a:rPr>
              <a:t>The distance moved is </a:t>
            </a:r>
            <a:r>
              <a:rPr lang="en">
                <a:solidFill>
                  <a:srgbClr val="FFFFFF"/>
                </a:solidFill>
              </a:rPr>
              <a:t>determined</a:t>
            </a:r>
            <a:r>
              <a:rPr lang="en">
                <a:solidFill>
                  <a:srgbClr val="FFFFFF"/>
                </a:solidFill>
              </a:rPr>
              <a:t> by the partial derivative (which reduces with time, hence reducing the distance moved after each step) and a constant called learning rate(α).</a:t>
            </a:r>
            <a:endParaRPr>
              <a:solidFill>
                <a:srgbClr val="FFFFFF"/>
              </a:solidFill>
            </a:endParaRPr>
          </a:p>
          <a:p>
            <a:pPr indent="0" lvl="0" marL="0" rtl="0" algn="l">
              <a:spcBef>
                <a:spcPts val="1600"/>
              </a:spcBef>
              <a:spcAft>
                <a:spcPts val="1600"/>
              </a:spcAft>
              <a:buNone/>
            </a:pPr>
            <a:r>
              <a:rPr lang="en">
                <a:solidFill>
                  <a:srgbClr val="FFFFFF"/>
                </a:solidFill>
              </a:rPr>
              <a:t>                                                </a:t>
            </a:r>
            <a:endParaRPr>
              <a:solidFill>
                <a:srgbClr val="FFFFFF"/>
              </a:solidFill>
            </a:endParaRPr>
          </a:p>
        </p:txBody>
      </p:sp>
      <p:pic>
        <p:nvPicPr>
          <p:cNvPr id="222" name="Google Shape;222;p39"/>
          <p:cNvPicPr preferRelativeResize="0"/>
          <p:nvPr/>
        </p:nvPicPr>
        <p:blipFill rotWithShape="1">
          <a:blip r:embed="rId3">
            <a:alphaModFix/>
          </a:blip>
          <a:srcRect b="30479" l="2436" r="4201" t="29932"/>
          <a:stretch/>
        </p:blipFill>
        <p:spPr>
          <a:xfrm>
            <a:off x="1687500" y="2571750"/>
            <a:ext cx="2884500" cy="603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0"/>
          <p:cNvSpPr txBox="1"/>
          <p:nvPr>
            <p:ph idx="1" type="body"/>
          </p:nvPr>
        </p:nvSpPr>
        <p:spPr>
          <a:xfrm>
            <a:off x="399675" y="0"/>
            <a:ext cx="8502000" cy="40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What is the learning rate α ?</a:t>
            </a:r>
            <a:endParaRPr>
              <a:solidFill>
                <a:srgbClr val="FFFFFF"/>
              </a:solidFill>
            </a:endParaRPr>
          </a:p>
          <a:p>
            <a:pPr indent="0" lvl="0" marL="0" rtl="0" algn="l">
              <a:spcBef>
                <a:spcPts val="1600"/>
              </a:spcBef>
              <a:spcAft>
                <a:spcPts val="0"/>
              </a:spcAft>
              <a:buNone/>
            </a:pPr>
            <a:r>
              <a:rPr lang="en">
                <a:solidFill>
                  <a:srgbClr val="FFFFFF"/>
                </a:solidFill>
              </a:rPr>
              <a:t>The learning rate is a user defined constant that determines the magnitude by which the parameters change during each run of the loop.</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28" name="Google Shape;228;p40"/>
          <p:cNvPicPr preferRelativeResize="0"/>
          <p:nvPr/>
        </p:nvPicPr>
        <p:blipFill>
          <a:blip r:embed="rId3">
            <a:alphaModFix/>
          </a:blip>
          <a:stretch>
            <a:fillRect/>
          </a:stretch>
        </p:blipFill>
        <p:spPr>
          <a:xfrm>
            <a:off x="994425" y="1946599"/>
            <a:ext cx="7312475" cy="2836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Visualising the Training Process</a:t>
            </a:r>
            <a:endParaRPr/>
          </a:p>
        </p:txBody>
      </p:sp>
      <p:sp>
        <p:nvSpPr>
          <p:cNvPr id="234" name="Google Shape;23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Coming back to our simple Linear regression problem, we started off with some random values of W and b, and then kept iterating to minimise the cost function, using the Gradient Descent method.</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Yay! Now we get a line which fits it the best. So, we get the ideal values as …. W=1.47, b= 0.03</a:t>
            </a:r>
            <a:endParaRPr sz="1600"/>
          </a:p>
          <a:p>
            <a:pPr indent="-330200" lvl="0" marL="457200" rtl="0" algn="l">
              <a:spcBef>
                <a:spcPts val="0"/>
              </a:spcBef>
              <a:spcAft>
                <a:spcPts val="0"/>
              </a:spcAft>
              <a:buSzPts val="1600"/>
              <a:buChar char="●"/>
            </a:pPr>
            <a:r>
              <a:rPr lang="en" sz="1600"/>
              <a:t>This line models the given set of data and can be used for predicting for new cases as well.</a:t>
            </a:r>
            <a:endParaRPr sz="1600"/>
          </a:p>
        </p:txBody>
      </p:sp>
      <p:pic>
        <p:nvPicPr>
          <p:cNvPr id="235" name="Google Shape;235;p41"/>
          <p:cNvPicPr preferRelativeResize="0"/>
          <p:nvPr/>
        </p:nvPicPr>
        <p:blipFill rotWithShape="1">
          <a:blip r:embed="rId3">
            <a:alphaModFix/>
          </a:blip>
          <a:srcRect b="8070" l="52978" r="0" t="7419"/>
          <a:stretch/>
        </p:blipFill>
        <p:spPr>
          <a:xfrm>
            <a:off x="3126075" y="1868750"/>
            <a:ext cx="2434549" cy="220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nvSpPr>
        <p:spPr>
          <a:xfrm>
            <a:off x="383250" y="418650"/>
            <a:ext cx="84642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00"/>
                </a:solidFill>
              </a:rPr>
              <a:t>Clearing up the Jargon</a:t>
            </a:r>
            <a:endParaRPr sz="1800">
              <a:solidFill>
                <a:srgbClr val="FFFF00"/>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Let's</a:t>
            </a:r>
            <a:r>
              <a:rPr lang="en" sz="1200">
                <a:solidFill>
                  <a:schemeClr val="dk1"/>
                </a:solidFill>
              </a:rPr>
              <a:t> start by understanding what is AI?</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Artificial Intelligence means getting a computer to mimic human behaviour in some way. </a:t>
            </a:r>
            <a:endParaRPr sz="1200">
              <a:solidFill>
                <a:schemeClr val="dk1"/>
              </a:solidFill>
            </a:endParaRPr>
          </a:p>
          <a:p>
            <a:pPr indent="0" lvl="0" marL="0" rtl="0" algn="l">
              <a:spcBef>
                <a:spcPts val="0"/>
              </a:spcBef>
              <a:spcAft>
                <a:spcPts val="0"/>
              </a:spcAft>
              <a:buNone/>
            </a:pPr>
            <a:r>
              <a:rPr lang="en" sz="1200">
                <a:solidFill>
                  <a:schemeClr val="dk1"/>
                </a:solidFill>
              </a:rPr>
              <a:t>So every human has a set of </a:t>
            </a:r>
            <a:r>
              <a:rPr lang="en" sz="1200">
                <a:solidFill>
                  <a:schemeClr val="dk1"/>
                </a:solidFill>
              </a:rPr>
              <a:t>abilities</a:t>
            </a:r>
            <a:r>
              <a:rPr lang="en" sz="1200">
                <a:solidFill>
                  <a:schemeClr val="dk1"/>
                </a:solidFill>
              </a:rPr>
              <a:t> (vision, hearing, etc) and translating this to computers - computer vision, NLP, etc. Similarly every there are some tasks involving the use of these abilities like classification, object detection, converting speech to text, etc. Likewise there are different methods to solve these tasks like Machine Learning, Deep Learning, etc.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Hence AI basically encompasses all of this. If someone says he/she is utilising an AI driven system then it means they are using any one of these methods to solve a specific task.</a:t>
            </a:r>
            <a:endParaRPr sz="1600">
              <a:highlight>
                <a:srgbClr val="FFFFFF"/>
              </a:highlight>
              <a:latin typeface="Georgia"/>
              <a:ea typeface="Georgia"/>
              <a:cs typeface="Georgia"/>
              <a:sym typeface="Georgia"/>
            </a:endParaRPr>
          </a:p>
        </p:txBody>
      </p:sp>
      <p:pic>
        <p:nvPicPr>
          <p:cNvPr id="77" name="Google Shape;77;p15"/>
          <p:cNvPicPr preferRelativeResize="0"/>
          <p:nvPr/>
        </p:nvPicPr>
        <p:blipFill>
          <a:blip r:embed="rId3">
            <a:alphaModFix/>
          </a:blip>
          <a:stretch>
            <a:fillRect/>
          </a:stretch>
        </p:blipFill>
        <p:spPr>
          <a:xfrm>
            <a:off x="5050975" y="2664625"/>
            <a:ext cx="3424925" cy="2279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Neural Networks</a:t>
            </a:r>
            <a:endParaRPr/>
          </a:p>
        </p:txBody>
      </p:sp>
      <p:sp>
        <p:nvSpPr>
          <p:cNvPr id="241" name="Google Shape;241;p4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how they work</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Inspiration from the Human Brain!</a:t>
            </a:r>
            <a:endParaRPr/>
          </a:p>
        </p:txBody>
      </p:sp>
      <p:sp>
        <p:nvSpPr>
          <p:cNvPr id="247" name="Google Shape;247;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48" name="Google Shape;248;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9" name="Google Shape;249;p43"/>
          <p:cNvPicPr preferRelativeResize="0"/>
          <p:nvPr/>
        </p:nvPicPr>
        <p:blipFill>
          <a:blip r:embed="rId3">
            <a:alphaModFix/>
          </a:blip>
          <a:stretch>
            <a:fillRect/>
          </a:stretch>
        </p:blipFill>
        <p:spPr>
          <a:xfrm>
            <a:off x="311700" y="1152475"/>
            <a:ext cx="4260298" cy="3416401"/>
          </a:xfrm>
          <a:prstGeom prst="rect">
            <a:avLst/>
          </a:prstGeom>
          <a:noFill/>
          <a:ln>
            <a:noFill/>
          </a:ln>
        </p:spPr>
      </p:pic>
      <p:pic>
        <p:nvPicPr>
          <p:cNvPr id="250" name="Google Shape;250;p43"/>
          <p:cNvPicPr preferRelativeResize="0"/>
          <p:nvPr/>
        </p:nvPicPr>
        <p:blipFill>
          <a:blip r:embed="rId4">
            <a:alphaModFix/>
          </a:blip>
          <a:stretch>
            <a:fillRect/>
          </a:stretch>
        </p:blipFill>
        <p:spPr>
          <a:xfrm>
            <a:off x="4705875" y="1152475"/>
            <a:ext cx="4355525" cy="3416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Neurons</a:t>
            </a:r>
            <a:endParaRPr/>
          </a:p>
        </p:txBody>
      </p:sp>
      <p:sp>
        <p:nvSpPr>
          <p:cNvPr id="256" name="Google Shape;256;p44"/>
          <p:cNvSpPr txBox="1"/>
          <p:nvPr>
            <p:ph idx="1" type="body"/>
          </p:nvPr>
        </p:nvSpPr>
        <p:spPr>
          <a:xfrm>
            <a:off x="0" y="1017725"/>
            <a:ext cx="4705800" cy="3870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 artificial neuron is the basic unit of any neural network</a:t>
            </a:r>
            <a:endParaRPr/>
          </a:p>
          <a:p>
            <a:pPr indent="-342900" lvl="0" marL="457200" rtl="0" algn="l">
              <a:spcBef>
                <a:spcPts val="0"/>
              </a:spcBef>
              <a:spcAft>
                <a:spcPts val="0"/>
              </a:spcAft>
              <a:buSzPts val="1800"/>
              <a:buChar char="●"/>
            </a:pPr>
            <a:r>
              <a:rPr lang="en"/>
              <a:t>Any neuron has multiple inputs and a single output</a:t>
            </a:r>
            <a:endParaRPr/>
          </a:p>
          <a:p>
            <a:pPr indent="-342900" lvl="0" marL="457200" rtl="0" algn="l">
              <a:spcBef>
                <a:spcPts val="0"/>
              </a:spcBef>
              <a:spcAft>
                <a:spcPts val="0"/>
              </a:spcAft>
              <a:buSzPts val="1800"/>
              <a:buChar char="●"/>
            </a:pPr>
            <a:r>
              <a:rPr lang="en"/>
              <a:t>Each input has a certain weight attached with it. </a:t>
            </a:r>
            <a:endParaRPr/>
          </a:p>
          <a:p>
            <a:pPr indent="-342900" lvl="0" marL="457200" rtl="0" algn="l">
              <a:spcBef>
                <a:spcPts val="0"/>
              </a:spcBef>
              <a:spcAft>
                <a:spcPts val="0"/>
              </a:spcAft>
              <a:buSzPts val="1800"/>
              <a:buChar char="●"/>
            </a:pPr>
            <a:r>
              <a:rPr lang="en"/>
              <a:t>We multiply each input with its respective weight and add all those products along with a bias term.</a:t>
            </a:r>
            <a:endParaRPr/>
          </a:p>
          <a:p>
            <a:pPr indent="-342900" lvl="0" marL="457200" rtl="0" algn="l">
              <a:spcBef>
                <a:spcPts val="0"/>
              </a:spcBef>
              <a:spcAft>
                <a:spcPts val="0"/>
              </a:spcAft>
              <a:buSzPts val="1800"/>
              <a:buChar char="●"/>
            </a:pPr>
            <a:r>
              <a:rPr lang="en"/>
              <a:t>We then pass this through an activation function to get the output from the neuron.</a:t>
            </a:r>
            <a:endParaRPr/>
          </a:p>
        </p:txBody>
      </p:sp>
      <p:pic>
        <p:nvPicPr>
          <p:cNvPr id="257" name="Google Shape;257;p44"/>
          <p:cNvPicPr preferRelativeResize="0"/>
          <p:nvPr/>
        </p:nvPicPr>
        <p:blipFill>
          <a:blip r:embed="rId3">
            <a:alphaModFix/>
          </a:blip>
          <a:stretch>
            <a:fillRect/>
          </a:stretch>
        </p:blipFill>
        <p:spPr>
          <a:xfrm>
            <a:off x="4705875" y="1089400"/>
            <a:ext cx="4438123" cy="3416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Neural Networks?</a:t>
            </a:r>
            <a:endParaRPr/>
          </a:p>
        </p:txBody>
      </p:sp>
      <p:sp>
        <p:nvSpPr>
          <p:cNvPr id="263" name="Google Shape;263;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Linear Classification models are useful only till a limited extent: After a certain point if we want to increase the complexity of a linear model we end up having too many features!</a:t>
            </a:r>
            <a:endParaRPr/>
          </a:p>
          <a:p>
            <a:pPr indent="-342900" lvl="0" marL="457200" rtl="0" algn="l">
              <a:spcBef>
                <a:spcPts val="0"/>
              </a:spcBef>
              <a:spcAft>
                <a:spcPts val="0"/>
              </a:spcAft>
              <a:buSzPts val="1800"/>
              <a:buChar char="●"/>
            </a:pPr>
            <a:r>
              <a:rPr lang="en"/>
              <a:t>E.g. if you decide to include all the 2nd degree polynomial terms in a problem with 1000 base features then we will end up having about 5,00,000 new features to consider!</a:t>
            </a:r>
            <a:endParaRPr/>
          </a:p>
          <a:p>
            <a:pPr indent="-342900" lvl="0" marL="457200" rtl="0" algn="l">
              <a:spcBef>
                <a:spcPts val="0"/>
              </a:spcBef>
              <a:spcAft>
                <a:spcPts val="0"/>
              </a:spcAft>
              <a:buSzPts val="1800"/>
              <a:buChar char="●"/>
            </a:pPr>
            <a:r>
              <a:rPr lang="en"/>
              <a:t>In such situations, neural networks come to our rescue as they have an inherent nonlinear nature in their construction.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for Nonlinear Hypothesis</a:t>
            </a:r>
            <a:endParaRPr/>
          </a:p>
        </p:txBody>
      </p:sp>
      <p:sp>
        <p:nvSpPr>
          <p:cNvPr id="269" name="Google Shape;269;p4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70" name="Google Shape;270;p4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1" name="Google Shape;271;p46"/>
          <p:cNvPicPr preferRelativeResize="0"/>
          <p:nvPr/>
        </p:nvPicPr>
        <p:blipFill>
          <a:blip r:embed="rId3">
            <a:alphaModFix/>
          </a:blip>
          <a:stretch>
            <a:fillRect/>
          </a:stretch>
        </p:blipFill>
        <p:spPr>
          <a:xfrm>
            <a:off x="4681400" y="1152475"/>
            <a:ext cx="4150900" cy="3416400"/>
          </a:xfrm>
          <a:prstGeom prst="rect">
            <a:avLst/>
          </a:prstGeom>
          <a:noFill/>
          <a:ln>
            <a:noFill/>
          </a:ln>
        </p:spPr>
      </p:pic>
      <p:pic>
        <p:nvPicPr>
          <p:cNvPr id="272" name="Google Shape;272;p46"/>
          <p:cNvPicPr preferRelativeResize="0"/>
          <p:nvPr/>
        </p:nvPicPr>
        <p:blipFill>
          <a:blip r:embed="rId4">
            <a:alphaModFix/>
          </a:blip>
          <a:stretch>
            <a:fillRect/>
          </a:stretch>
        </p:blipFill>
        <p:spPr>
          <a:xfrm>
            <a:off x="311700" y="1152475"/>
            <a:ext cx="3999900" cy="341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11700" y="81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started with neural networks</a:t>
            </a:r>
            <a:endParaRPr/>
          </a:p>
        </p:txBody>
      </p:sp>
      <p:sp>
        <p:nvSpPr>
          <p:cNvPr id="278" name="Google Shape;278;p47"/>
          <p:cNvSpPr txBox="1"/>
          <p:nvPr>
            <p:ph idx="1" type="body"/>
          </p:nvPr>
        </p:nvSpPr>
        <p:spPr>
          <a:xfrm>
            <a:off x="311700" y="580250"/>
            <a:ext cx="8903400" cy="43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  function that maps input to output given a training set i.e a set containing inputs with corresponding outputs.</a:t>
            </a:r>
            <a:endParaRPr/>
          </a:p>
          <a:p>
            <a:pPr indent="0" lvl="0" marL="457200" rtl="0" algn="l">
              <a:spcBef>
                <a:spcPts val="1600"/>
              </a:spcBef>
              <a:spcAft>
                <a:spcPts val="0"/>
              </a:spcAft>
              <a:buNone/>
            </a:pPr>
            <a:r>
              <a:rPr lang="en"/>
              <a:t>A neural network for  predicting housing prices:</a:t>
            </a:r>
            <a:endParaRPr/>
          </a:p>
          <a:p>
            <a:pPr indent="-342900" lvl="0" marL="457200" rtl="0" algn="l">
              <a:spcBef>
                <a:spcPts val="1600"/>
              </a:spcBef>
              <a:spcAft>
                <a:spcPts val="0"/>
              </a:spcAft>
              <a:buSzPts val="1800"/>
              <a:buChar char="●"/>
            </a:pPr>
            <a:r>
              <a:rPr lang="en"/>
              <a:t>X1,X2 etc are features of your house</a:t>
            </a:r>
            <a:endParaRPr/>
          </a:p>
          <a:p>
            <a:pPr indent="0" lvl="0" marL="457200" rtl="0" algn="l">
              <a:spcBef>
                <a:spcPts val="1600"/>
              </a:spcBef>
              <a:spcAft>
                <a:spcPts val="0"/>
              </a:spcAft>
              <a:buNone/>
            </a:pPr>
            <a:r>
              <a:rPr lang="en"/>
              <a:t>Such as area, number of bedrooms etc which we </a:t>
            </a:r>
            <a:endParaRPr/>
          </a:p>
          <a:p>
            <a:pPr indent="0" lvl="0" marL="457200" rtl="0" algn="l">
              <a:spcBef>
                <a:spcPts val="1600"/>
              </a:spcBef>
              <a:spcAft>
                <a:spcPts val="0"/>
              </a:spcAft>
              <a:buNone/>
            </a:pPr>
            <a:r>
              <a:rPr lang="en"/>
              <a:t>Know and y is the price of the house.</a:t>
            </a:r>
            <a:endParaRPr/>
          </a:p>
          <a:p>
            <a:pPr indent="-342900" lvl="0" marL="457200" rtl="0" algn="l">
              <a:spcBef>
                <a:spcPts val="1600"/>
              </a:spcBef>
              <a:spcAft>
                <a:spcPts val="0"/>
              </a:spcAft>
              <a:buSzPts val="1800"/>
              <a:buChar char="●"/>
            </a:pPr>
            <a:r>
              <a:rPr lang="en"/>
              <a:t>W1,W2 etc are weights for each of these features i.e they represent how important each feature is in predicting your output.</a:t>
            </a:r>
            <a:endParaRPr/>
          </a:p>
          <a:p>
            <a:pPr indent="-342900" lvl="0" marL="457200" rtl="0" algn="l">
              <a:spcBef>
                <a:spcPts val="0"/>
              </a:spcBef>
              <a:spcAft>
                <a:spcPts val="0"/>
              </a:spcAft>
              <a:buSzPts val="1800"/>
              <a:buChar char="●"/>
            </a:pPr>
            <a:r>
              <a:rPr lang="en"/>
              <a:t>Neural networks allow us to express y =f(x) (see fig)using some parameters (weights) that the model will learn once trained on the training set. </a:t>
            </a:r>
            <a:endParaRPr/>
          </a:p>
          <a:p>
            <a:pPr indent="0" lvl="0" marL="0" rtl="0" algn="l">
              <a:spcBef>
                <a:spcPts val="1600"/>
              </a:spcBef>
              <a:spcAft>
                <a:spcPts val="1600"/>
              </a:spcAft>
              <a:buNone/>
            </a:pPr>
            <a:r>
              <a:t/>
            </a:r>
            <a:endParaRPr/>
          </a:p>
        </p:txBody>
      </p:sp>
      <p:pic>
        <p:nvPicPr>
          <p:cNvPr id="279" name="Google Shape;279;p47"/>
          <p:cNvPicPr preferRelativeResize="0"/>
          <p:nvPr/>
        </p:nvPicPr>
        <p:blipFill>
          <a:blip r:embed="rId3">
            <a:alphaModFix/>
          </a:blip>
          <a:stretch>
            <a:fillRect/>
          </a:stretch>
        </p:blipFill>
        <p:spPr>
          <a:xfrm>
            <a:off x="5830175" y="1379913"/>
            <a:ext cx="2686050" cy="170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311700" y="39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Jargons used when Describing a Neuron</a:t>
            </a:r>
            <a:endParaRPr/>
          </a:p>
        </p:txBody>
      </p:sp>
      <p:sp>
        <p:nvSpPr>
          <p:cNvPr id="285" name="Google Shape;285;p48"/>
          <p:cNvSpPr txBox="1"/>
          <p:nvPr>
            <p:ph idx="1" type="body"/>
          </p:nvPr>
        </p:nvSpPr>
        <p:spPr>
          <a:xfrm>
            <a:off x="311700" y="1131425"/>
            <a:ext cx="8520600" cy="36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Oswald"/>
                <a:ea typeface="Oswald"/>
                <a:cs typeface="Oswald"/>
                <a:sym typeface="Oswald"/>
              </a:rPr>
              <a:t>Weights - These are the parameters that is multiplied with your input. Remember how your CGPA is calculated? The credits are the weights and the grades you received is the input.</a:t>
            </a:r>
            <a:endParaRPr sz="2000">
              <a:solidFill>
                <a:schemeClr val="dk1"/>
              </a:solidFill>
              <a:latin typeface="Oswald"/>
              <a:ea typeface="Oswald"/>
              <a:cs typeface="Oswald"/>
              <a:sym typeface="Oswald"/>
            </a:endParaRPr>
          </a:p>
          <a:p>
            <a:pPr indent="0" lvl="0" marL="0" rtl="0" algn="l">
              <a:spcBef>
                <a:spcPts val="1600"/>
              </a:spcBef>
              <a:spcAft>
                <a:spcPts val="0"/>
              </a:spcAft>
              <a:buNone/>
            </a:pPr>
            <a:r>
              <a:rPr lang="en" sz="2000">
                <a:solidFill>
                  <a:schemeClr val="dk1"/>
                </a:solidFill>
                <a:latin typeface="Oswald"/>
                <a:ea typeface="Oswald"/>
                <a:cs typeface="Oswald"/>
                <a:sym typeface="Oswald"/>
              </a:rPr>
              <a:t>Bias - This is another parameter that helps the network increase its capacity to solve problems. For a better intuition it is something like the intercept term in the normal linear regression.</a:t>
            </a:r>
            <a:endParaRPr sz="2000">
              <a:solidFill>
                <a:schemeClr val="dk1"/>
              </a:solidFill>
              <a:latin typeface="Oswald"/>
              <a:ea typeface="Oswald"/>
              <a:cs typeface="Oswald"/>
              <a:sym typeface="Oswald"/>
            </a:endParaRPr>
          </a:p>
          <a:p>
            <a:pPr indent="0" lvl="0" marL="0" rtl="0" algn="l">
              <a:spcBef>
                <a:spcPts val="1600"/>
              </a:spcBef>
              <a:spcAft>
                <a:spcPts val="1600"/>
              </a:spcAft>
              <a:buNone/>
            </a:pPr>
            <a:r>
              <a:rPr lang="en" sz="2000">
                <a:solidFill>
                  <a:schemeClr val="dk1"/>
                </a:solidFill>
                <a:latin typeface="Oswald"/>
                <a:ea typeface="Oswald"/>
                <a:cs typeface="Oswald"/>
                <a:sym typeface="Oswald"/>
              </a:rPr>
              <a:t>Activation Functions - A transformation which helps us map the input to the output. We use different kinds of activation functions depending on the situation. </a:t>
            </a:r>
            <a:endParaRPr sz="2000">
              <a:solidFill>
                <a:schemeClr val="dk1"/>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Sigmoid Activation Function</a:t>
            </a:r>
            <a:endParaRPr/>
          </a:p>
        </p:txBody>
      </p:sp>
      <p:sp>
        <p:nvSpPr>
          <p:cNvPr id="291" name="Google Shape;29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2" name="Google Shape;292;p49"/>
          <p:cNvPicPr preferRelativeResize="0"/>
          <p:nvPr/>
        </p:nvPicPr>
        <p:blipFill>
          <a:blip r:embed="rId3">
            <a:alphaModFix/>
          </a:blip>
          <a:stretch>
            <a:fillRect/>
          </a:stretch>
        </p:blipFill>
        <p:spPr>
          <a:xfrm>
            <a:off x="2262175" y="1385088"/>
            <a:ext cx="4619625" cy="3076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OR gate!!</a:t>
            </a:r>
            <a:endParaRPr/>
          </a:p>
        </p:txBody>
      </p:sp>
      <p:sp>
        <p:nvSpPr>
          <p:cNvPr id="298" name="Google Shape;298;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9" name="Google Shape;299;p50"/>
          <p:cNvPicPr preferRelativeResize="0"/>
          <p:nvPr/>
        </p:nvPicPr>
        <p:blipFill>
          <a:blip r:embed="rId3">
            <a:alphaModFix/>
          </a:blip>
          <a:stretch>
            <a:fillRect/>
          </a:stretch>
        </p:blipFill>
        <p:spPr>
          <a:xfrm>
            <a:off x="663050" y="1188975"/>
            <a:ext cx="5243950" cy="3343400"/>
          </a:xfrm>
          <a:prstGeom prst="rect">
            <a:avLst/>
          </a:prstGeom>
          <a:noFill/>
          <a:ln>
            <a:noFill/>
          </a:ln>
        </p:spPr>
      </p:pic>
      <p:pic>
        <p:nvPicPr>
          <p:cNvPr id="300" name="Google Shape;300;p50"/>
          <p:cNvPicPr preferRelativeResize="0"/>
          <p:nvPr/>
        </p:nvPicPr>
        <p:blipFill>
          <a:blip r:embed="rId4">
            <a:alphaModFix/>
          </a:blip>
          <a:stretch>
            <a:fillRect/>
          </a:stretch>
        </p:blipFill>
        <p:spPr>
          <a:xfrm>
            <a:off x="6218400" y="1838400"/>
            <a:ext cx="2552025" cy="2350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AND gate!!</a:t>
            </a:r>
            <a:endParaRPr/>
          </a:p>
        </p:txBody>
      </p:sp>
      <p:sp>
        <p:nvSpPr>
          <p:cNvPr id="306" name="Google Shape;30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7" name="Google Shape;307;p51"/>
          <p:cNvPicPr preferRelativeResize="0"/>
          <p:nvPr/>
        </p:nvPicPr>
        <p:blipFill>
          <a:blip r:embed="rId3">
            <a:alphaModFix/>
          </a:blip>
          <a:stretch>
            <a:fillRect/>
          </a:stretch>
        </p:blipFill>
        <p:spPr>
          <a:xfrm>
            <a:off x="753450" y="1730150"/>
            <a:ext cx="2903250" cy="2154448"/>
          </a:xfrm>
          <a:prstGeom prst="rect">
            <a:avLst/>
          </a:prstGeom>
          <a:noFill/>
          <a:ln>
            <a:noFill/>
          </a:ln>
        </p:spPr>
      </p:pic>
      <p:sp>
        <p:nvSpPr>
          <p:cNvPr id="308" name="Google Shape;308;p51"/>
          <p:cNvSpPr txBox="1"/>
          <p:nvPr/>
        </p:nvSpPr>
        <p:spPr>
          <a:xfrm>
            <a:off x="663025" y="3988225"/>
            <a:ext cx="3003600" cy="51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verage"/>
                <a:ea typeface="Average"/>
                <a:cs typeface="Average"/>
                <a:sym typeface="Average"/>
              </a:rPr>
              <a:t>g(-30+20x1+20x2)</a:t>
            </a:r>
            <a:endParaRPr>
              <a:solidFill>
                <a:schemeClr val="dk1"/>
              </a:solidFill>
              <a:latin typeface="Average"/>
              <a:ea typeface="Average"/>
              <a:cs typeface="Average"/>
              <a:sym typeface="Average"/>
            </a:endParaRPr>
          </a:p>
        </p:txBody>
      </p:sp>
      <p:graphicFrame>
        <p:nvGraphicFramePr>
          <p:cNvPr id="309" name="Google Shape;309;p51"/>
          <p:cNvGraphicFramePr/>
          <p:nvPr/>
        </p:nvGraphicFramePr>
        <p:xfrm>
          <a:off x="3921075" y="1905750"/>
          <a:ext cx="3000000" cy="3000000"/>
        </p:xfrm>
        <a:graphic>
          <a:graphicData uri="http://schemas.openxmlformats.org/drawingml/2006/table">
            <a:tbl>
              <a:tblPr>
                <a:noFill/>
                <a:tableStyleId>{DCB289BD-F343-466A-8D60-4BF96AAAEB3A}</a:tableStyleId>
              </a:tblPr>
              <a:tblGrid>
                <a:gridCol w="810375"/>
                <a:gridCol w="810375"/>
                <a:gridCol w="810375"/>
              </a:tblGrid>
              <a:tr h="315250">
                <a:tc>
                  <a:txBody>
                    <a:bodyPr/>
                    <a:lstStyle/>
                    <a:p>
                      <a:pPr indent="0" lvl="0" marL="0" rtl="0" algn="l">
                        <a:spcBef>
                          <a:spcPts val="0"/>
                        </a:spcBef>
                        <a:spcAft>
                          <a:spcPts val="0"/>
                        </a:spcAft>
                        <a:buNone/>
                      </a:pPr>
                      <a:r>
                        <a:rPr lang="en" sz="1200">
                          <a:solidFill>
                            <a:schemeClr val="dk1"/>
                          </a:solidFill>
                        </a:rPr>
                        <a:t>x1</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x2</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h(x)</a:t>
                      </a:r>
                      <a:endParaRPr sz="1200">
                        <a:solidFill>
                          <a:schemeClr val="dk1"/>
                        </a:solidFill>
                      </a:endParaRPr>
                    </a:p>
                  </a:txBody>
                  <a:tcPr marT="91425" marB="91425" marR="91425" marL="91425"/>
                </a:tc>
              </a:tr>
              <a:tr h="472075">
                <a:tc>
                  <a:txBody>
                    <a:bodyPr/>
                    <a:lstStyle/>
                    <a:p>
                      <a:pPr indent="0" lvl="0" marL="0" rtl="0" algn="l">
                        <a:spcBef>
                          <a:spcPts val="0"/>
                        </a:spcBef>
                        <a:spcAft>
                          <a:spcPts val="0"/>
                        </a:spcAft>
                        <a:buNone/>
                      </a:pPr>
                      <a:r>
                        <a:rPr lang="en" sz="1200">
                          <a:solidFill>
                            <a:schemeClr val="dk1"/>
                          </a:solidFill>
                        </a:rPr>
                        <a:t>0</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0</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g(-30)=0</a:t>
                      </a:r>
                      <a:endParaRPr sz="1200">
                        <a:solidFill>
                          <a:schemeClr val="dk1"/>
                        </a:solidFill>
                      </a:endParaRPr>
                    </a:p>
                  </a:txBody>
                  <a:tcPr marT="91425" marB="91425" marR="91425" marL="91425"/>
                </a:tc>
              </a:tr>
              <a:tr h="472075">
                <a:tc>
                  <a:txBody>
                    <a:bodyPr/>
                    <a:lstStyle/>
                    <a:p>
                      <a:pPr indent="0" lvl="0" marL="0" rtl="0" algn="l">
                        <a:spcBef>
                          <a:spcPts val="0"/>
                        </a:spcBef>
                        <a:spcAft>
                          <a:spcPts val="0"/>
                        </a:spcAft>
                        <a:buNone/>
                      </a:pPr>
                      <a:r>
                        <a:rPr lang="en" sz="1200">
                          <a:solidFill>
                            <a:schemeClr val="dk1"/>
                          </a:solidFill>
                        </a:rPr>
                        <a:t>1</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0</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g(-10)=0</a:t>
                      </a:r>
                      <a:endParaRPr sz="1200">
                        <a:solidFill>
                          <a:schemeClr val="dk1"/>
                        </a:solidFill>
                      </a:endParaRPr>
                    </a:p>
                  </a:txBody>
                  <a:tcPr marT="91425" marB="91425" marR="91425" marL="91425"/>
                </a:tc>
              </a:tr>
              <a:tr h="472075">
                <a:tc>
                  <a:txBody>
                    <a:bodyPr/>
                    <a:lstStyle/>
                    <a:p>
                      <a:pPr indent="0" lvl="0" marL="0" rtl="0" algn="l">
                        <a:spcBef>
                          <a:spcPts val="0"/>
                        </a:spcBef>
                        <a:spcAft>
                          <a:spcPts val="0"/>
                        </a:spcAft>
                        <a:buNone/>
                      </a:pPr>
                      <a:r>
                        <a:rPr lang="en" sz="1200">
                          <a:solidFill>
                            <a:schemeClr val="dk1"/>
                          </a:solidFill>
                        </a:rPr>
                        <a:t>0</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1</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g(-10)=0</a:t>
                      </a:r>
                      <a:endParaRPr sz="1200">
                        <a:solidFill>
                          <a:schemeClr val="dk1"/>
                        </a:solidFill>
                      </a:endParaRPr>
                    </a:p>
                  </a:txBody>
                  <a:tcPr marT="91425" marB="91425" marR="91425" marL="91425"/>
                </a:tc>
              </a:tr>
              <a:tr h="422975">
                <a:tc>
                  <a:txBody>
                    <a:bodyPr/>
                    <a:lstStyle/>
                    <a:p>
                      <a:pPr indent="0" lvl="0" marL="0" rtl="0" algn="l">
                        <a:spcBef>
                          <a:spcPts val="0"/>
                        </a:spcBef>
                        <a:spcAft>
                          <a:spcPts val="0"/>
                        </a:spcAft>
                        <a:buNone/>
                      </a:pPr>
                      <a:r>
                        <a:rPr lang="en" sz="1200">
                          <a:solidFill>
                            <a:schemeClr val="dk1"/>
                          </a:solidFill>
                        </a:rPr>
                        <a:t>1</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1</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rPr lang="en" sz="1200">
                          <a:solidFill>
                            <a:schemeClr val="dk1"/>
                          </a:solidFill>
                        </a:rPr>
                        <a:t>g(10)=1</a:t>
                      </a:r>
                      <a:endParaRPr sz="1200">
                        <a:solidFill>
                          <a:schemeClr val="dk1"/>
                        </a:solidFill>
                      </a:endParaRPr>
                    </a:p>
                  </a:txBody>
                  <a:tcPr marT="91425" marB="91425" marR="91425" marL="91425"/>
                </a:tc>
              </a:tr>
            </a:tbl>
          </a:graphicData>
        </a:graphic>
      </p:graphicFrame>
      <p:pic>
        <p:nvPicPr>
          <p:cNvPr id="310" name="Google Shape;310;p51"/>
          <p:cNvPicPr preferRelativeResize="0"/>
          <p:nvPr/>
        </p:nvPicPr>
        <p:blipFill>
          <a:blip r:embed="rId4">
            <a:alphaModFix/>
          </a:blip>
          <a:stretch>
            <a:fillRect/>
          </a:stretch>
        </p:blipFill>
        <p:spPr>
          <a:xfrm>
            <a:off x="6670475" y="1905750"/>
            <a:ext cx="1989451" cy="208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nvSpPr>
        <p:spPr>
          <a:xfrm>
            <a:off x="383250" y="418650"/>
            <a:ext cx="84642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00"/>
                </a:solidFill>
              </a:rPr>
              <a:t>Machine Learning? </a:t>
            </a:r>
            <a:endParaRPr sz="1800">
              <a:solidFill>
                <a:srgbClr val="FFFF00"/>
              </a:solidFill>
            </a:endParaRPr>
          </a:p>
          <a:p>
            <a:pPr indent="0" lvl="0" marL="0" rtl="0" algn="l">
              <a:spcBef>
                <a:spcPts val="0"/>
              </a:spcBef>
              <a:spcAft>
                <a:spcPts val="0"/>
              </a:spcAft>
              <a:buNone/>
            </a:pPr>
            <a:r>
              <a:t/>
            </a:r>
            <a:endParaRPr sz="1800">
              <a:solidFill>
                <a:srgbClr val="FFFF00"/>
              </a:solidFill>
            </a:endParaRPr>
          </a:p>
          <a:p>
            <a:pPr indent="0" lvl="0" marL="0" rtl="0" algn="l">
              <a:spcBef>
                <a:spcPts val="0"/>
              </a:spcBef>
              <a:spcAft>
                <a:spcPts val="0"/>
              </a:spcAft>
              <a:buNone/>
            </a:pPr>
            <a:r>
              <a:rPr lang="en" sz="1200">
                <a:solidFill>
                  <a:schemeClr val="dk1"/>
                </a:solidFill>
              </a:rPr>
              <a:t>Machine learning as a method that is focused on the development of computer programs that can access data and learn from it automatically, without human assistance or intervention. The entire machine learning concept is based on the assumption that we should give machines access to information and let them learn from it.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800">
                <a:solidFill>
                  <a:srgbClr val="FFFF00"/>
                </a:solidFill>
              </a:rPr>
              <a:t>Deep</a:t>
            </a:r>
            <a:r>
              <a:rPr lang="en" sz="1800">
                <a:solidFill>
                  <a:srgbClr val="FFFF00"/>
                </a:solidFill>
              </a:rPr>
              <a:t> Learning? </a:t>
            </a:r>
            <a:endParaRPr sz="1800">
              <a:solidFill>
                <a:srgbClr val="FFFF00"/>
              </a:solidFill>
            </a:endParaRPr>
          </a:p>
          <a:p>
            <a:pPr indent="0" lvl="0" marL="0" rtl="0" algn="l">
              <a:spcBef>
                <a:spcPts val="0"/>
              </a:spcBef>
              <a:spcAft>
                <a:spcPts val="0"/>
              </a:spcAft>
              <a:buNone/>
            </a:pPr>
            <a:r>
              <a:t/>
            </a:r>
            <a:endParaRPr sz="1800">
              <a:solidFill>
                <a:srgbClr val="FFFF00"/>
              </a:solidFill>
            </a:endParaRPr>
          </a:p>
          <a:p>
            <a:pPr indent="0" lvl="0" marL="0" rtl="0" algn="l">
              <a:spcBef>
                <a:spcPts val="0"/>
              </a:spcBef>
              <a:spcAft>
                <a:spcPts val="0"/>
              </a:spcAft>
              <a:buNone/>
            </a:pPr>
            <a:r>
              <a:rPr lang="en" sz="1200">
                <a:solidFill>
                  <a:schemeClr val="dk1"/>
                </a:solidFill>
              </a:rPr>
              <a:t>Deep Learning is a subset of machine learning dealing specifically with neural networks and other complex techniques to </a:t>
            </a:r>
            <a:r>
              <a:rPr lang="en" sz="1200">
                <a:solidFill>
                  <a:schemeClr val="dk1"/>
                </a:solidFill>
              </a:rPr>
              <a:t>help the AI learn. The main part where deep learning comes into play is when there is too much or too complex data for an ML model to handle. Just as the name suggests a deep learning model aims to replicate how the human brain thinks and learns using neurons.</a:t>
            </a:r>
            <a:endParaRPr sz="12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 - Forward Neural Network</a:t>
            </a:r>
            <a:endParaRPr/>
          </a:p>
        </p:txBody>
      </p:sp>
      <p:sp>
        <p:nvSpPr>
          <p:cNvPr id="316" name="Google Shape;316;p52"/>
          <p:cNvSpPr txBox="1"/>
          <p:nvPr>
            <p:ph idx="1" type="body"/>
          </p:nvPr>
        </p:nvSpPr>
        <p:spPr>
          <a:xfrm>
            <a:off x="0" y="1017725"/>
            <a:ext cx="4277100" cy="40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 forward means basically to push the data forward. Each activation is multiplied with the corresponding weight and the sum is fed into the connected neuron in the next layer. A new term coming up.</a:t>
            </a:r>
            <a:endParaRPr/>
          </a:p>
          <a:p>
            <a:pPr indent="0" lvl="0" marL="0" rtl="0" algn="l">
              <a:spcBef>
                <a:spcPts val="1600"/>
              </a:spcBef>
              <a:spcAft>
                <a:spcPts val="0"/>
              </a:spcAft>
              <a:buNone/>
            </a:pPr>
            <a:r>
              <a:rPr lang="en"/>
              <a:t>Dense Layer : What you see in the picture is called a dense layer of neuron. This means that every neuron in that layer is connect to every neuron in the previous layer with a weight</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317" name="Google Shape;317;p52"/>
          <p:cNvPicPr preferRelativeResize="0"/>
          <p:nvPr/>
        </p:nvPicPr>
        <p:blipFill>
          <a:blip r:embed="rId3">
            <a:alphaModFix/>
          </a:blip>
          <a:stretch>
            <a:fillRect/>
          </a:stretch>
        </p:blipFill>
        <p:spPr>
          <a:xfrm>
            <a:off x="4348275" y="1223625"/>
            <a:ext cx="4555200" cy="3416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 Mathematics Behind a Feed Forward NN</a:t>
            </a:r>
            <a:endParaRPr/>
          </a:p>
        </p:txBody>
      </p:sp>
      <p:sp>
        <p:nvSpPr>
          <p:cNvPr id="323" name="Google Shape;323;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4" name="Google Shape;324;p53"/>
          <p:cNvPicPr preferRelativeResize="0"/>
          <p:nvPr/>
        </p:nvPicPr>
        <p:blipFill>
          <a:blip r:embed="rId3">
            <a:alphaModFix/>
          </a:blip>
          <a:stretch>
            <a:fillRect/>
          </a:stretch>
        </p:blipFill>
        <p:spPr>
          <a:xfrm>
            <a:off x="311700" y="1152475"/>
            <a:ext cx="8520599" cy="3870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Layers in a Neural Network</a:t>
            </a:r>
            <a:endParaRPr/>
          </a:p>
        </p:txBody>
      </p:sp>
      <p:sp>
        <p:nvSpPr>
          <p:cNvPr id="330" name="Google Shape;330;p54"/>
          <p:cNvSpPr txBox="1"/>
          <p:nvPr>
            <p:ph idx="1" type="body"/>
          </p:nvPr>
        </p:nvSpPr>
        <p:spPr>
          <a:xfrm>
            <a:off x="364475" y="12023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are three parts to a neural network</a:t>
            </a:r>
            <a:endParaRPr/>
          </a:p>
          <a:p>
            <a:pPr indent="-317500" lvl="0" marL="457200" rtl="0" algn="l">
              <a:spcBef>
                <a:spcPts val="0"/>
              </a:spcBef>
              <a:spcAft>
                <a:spcPts val="0"/>
              </a:spcAft>
              <a:buSzPts val="1400"/>
              <a:buChar char="●"/>
            </a:pPr>
            <a:r>
              <a:rPr lang="en"/>
              <a:t>The input layer. This is where the user inputs their data to process</a:t>
            </a:r>
            <a:endParaRPr/>
          </a:p>
          <a:p>
            <a:pPr indent="-317500" lvl="0" marL="457200" rtl="0" algn="l">
              <a:spcBef>
                <a:spcPts val="0"/>
              </a:spcBef>
              <a:spcAft>
                <a:spcPts val="0"/>
              </a:spcAft>
              <a:buSzPts val="1400"/>
              <a:buChar char="●"/>
            </a:pPr>
            <a:r>
              <a:rPr lang="en"/>
              <a:t>The hidden layer. These layers basically try to find hidden patterns in the data and push it forward. There can be any number of hidden layers.</a:t>
            </a:r>
            <a:endParaRPr/>
          </a:p>
          <a:p>
            <a:pPr indent="-317500" lvl="0" marL="457200" rtl="0" algn="l">
              <a:spcBef>
                <a:spcPts val="0"/>
              </a:spcBef>
              <a:spcAft>
                <a:spcPts val="0"/>
              </a:spcAft>
              <a:buSzPts val="1400"/>
              <a:buChar char="●"/>
            </a:pPr>
            <a:r>
              <a:rPr lang="en"/>
              <a:t>The output layer. This is the layer from which the output is taken and is in human understandable form.</a:t>
            </a:r>
            <a:endParaRPr/>
          </a:p>
        </p:txBody>
      </p:sp>
      <p:pic>
        <p:nvPicPr>
          <p:cNvPr id="331" name="Google Shape;331;p54"/>
          <p:cNvPicPr preferRelativeResize="0"/>
          <p:nvPr/>
        </p:nvPicPr>
        <p:blipFill>
          <a:blip r:embed="rId3">
            <a:alphaModFix/>
          </a:blip>
          <a:stretch>
            <a:fillRect/>
          </a:stretch>
        </p:blipFill>
        <p:spPr>
          <a:xfrm>
            <a:off x="4516775" y="1170125"/>
            <a:ext cx="4474825" cy="340792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 architectures</a:t>
            </a:r>
            <a:endParaRPr/>
          </a:p>
        </p:txBody>
      </p:sp>
      <p:sp>
        <p:nvSpPr>
          <p:cNvPr id="337" name="Google Shape;337;p5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Neural network architectures are basically different possible designs to connect the neuron to each other. </a:t>
            </a:r>
            <a:endParaRPr sz="1800"/>
          </a:p>
          <a:p>
            <a:pPr indent="0" lvl="0" marL="0" rtl="0" algn="l">
              <a:spcBef>
                <a:spcPts val="1600"/>
              </a:spcBef>
              <a:spcAft>
                <a:spcPts val="0"/>
              </a:spcAft>
              <a:buNone/>
            </a:pPr>
            <a:r>
              <a:rPr lang="en" sz="1800"/>
              <a:t>It includes answering questions like how many hidden layers you want or how many neurons you want in a layer</a:t>
            </a:r>
            <a:endParaRPr sz="1800"/>
          </a:p>
          <a:p>
            <a:pPr indent="0" lvl="0" marL="0" rtl="0" algn="l">
              <a:spcBef>
                <a:spcPts val="1600"/>
              </a:spcBef>
              <a:spcAft>
                <a:spcPts val="1600"/>
              </a:spcAft>
              <a:buNone/>
            </a:pPr>
            <a:r>
              <a:rPr lang="en" sz="1800"/>
              <a:t>Every architecture is used for a different purpose.</a:t>
            </a:r>
            <a:endParaRPr sz="1800"/>
          </a:p>
        </p:txBody>
      </p:sp>
      <p:pic>
        <p:nvPicPr>
          <p:cNvPr id="338" name="Google Shape;338;p55"/>
          <p:cNvPicPr preferRelativeResize="0"/>
          <p:nvPr/>
        </p:nvPicPr>
        <p:blipFill rotWithShape="1">
          <a:blip r:embed="rId3">
            <a:alphaModFix/>
          </a:blip>
          <a:srcRect b="24636" l="0" r="0" t="0"/>
          <a:stretch/>
        </p:blipFill>
        <p:spPr>
          <a:xfrm>
            <a:off x="4365475" y="1017725"/>
            <a:ext cx="4617324" cy="3321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2171000" y="1882050"/>
            <a:ext cx="5109900" cy="13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Backpropagation</a:t>
            </a:r>
            <a:endParaRPr sz="6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 in Neural Networks (intuition)</a:t>
            </a:r>
            <a:endParaRPr/>
          </a:p>
        </p:txBody>
      </p:sp>
      <p:sp>
        <p:nvSpPr>
          <p:cNvPr id="349" name="Google Shape;349;p57"/>
          <p:cNvSpPr txBox="1"/>
          <p:nvPr>
            <p:ph idx="1" type="body"/>
          </p:nvPr>
        </p:nvSpPr>
        <p:spPr>
          <a:xfrm>
            <a:off x="125800" y="1017725"/>
            <a:ext cx="4277100" cy="39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After the feed forward step the outputs are compared with the actual values and a loss is calculated. Then we try to figure out how changing each weight has an effect on the loss and we change the weights and biases such that the loss decreases. </a:t>
            </a:r>
            <a:endParaRPr sz="1300"/>
          </a:p>
          <a:p>
            <a:pPr indent="0" lvl="0" marL="0" rtl="0" algn="l">
              <a:spcBef>
                <a:spcPts val="1600"/>
              </a:spcBef>
              <a:spcAft>
                <a:spcPts val="0"/>
              </a:spcAft>
              <a:buNone/>
            </a:pPr>
            <a:r>
              <a:rPr lang="en" sz="1300"/>
              <a:t>The derivative of the loss wrt the weight is what gives us this value. Once this value is calculated for the weights and biases, they are updated so that the loss is lesser. This is what defined as learning, it is learning the weights and biases slowly and becoming better</a:t>
            </a:r>
            <a:endParaRPr sz="1300"/>
          </a:p>
          <a:p>
            <a:pPr indent="0" lvl="0" marL="0" rtl="0" algn="l">
              <a:spcBef>
                <a:spcPts val="1600"/>
              </a:spcBef>
              <a:spcAft>
                <a:spcPts val="1600"/>
              </a:spcAft>
              <a:buNone/>
            </a:pPr>
            <a:r>
              <a:rPr lang="en" sz="1300"/>
              <a:t>These values are calculated layer by layer using the chain rule, and then the parameters are updated layer by layer. This is why its called Backpropagation.</a:t>
            </a:r>
            <a:endParaRPr sz="1300"/>
          </a:p>
        </p:txBody>
      </p:sp>
      <p:pic>
        <p:nvPicPr>
          <p:cNvPr id="350" name="Google Shape;350;p57"/>
          <p:cNvPicPr preferRelativeResize="0"/>
          <p:nvPr/>
        </p:nvPicPr>
        <p:blipFill>
          <a:blip r:embed="rId3">
            <a:alphaModFix/>
          </a:blip>
          <a:stretch>
            <a:fillRect/>
          </a:stretch>
        </p:blipFill>
        <p:spPr>
          <a:xfrm>
            <a:off x="4454175" y="1152475"/>
            <a:ext cx="4555208" cy="3416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 in Neural Networks</a:t>
            </a:r>
            <a:endParaRPr/>
          </a:p>
        </p:txBody>
      </p:sp>
      <p:sp>
        <p:nvSpPr>
          <p:cNvPr id="356" name="Google Shape;356;p58"/>
          <p:cNvSpPr txBox="1"/>
          <p:nvPr>
            <p:ph idx="1" type="body"/>
          </p:nvPr>
        </p:nvSpPr>
        <p:spPr>
          <a:xfrm>
            <a:off x="311700" y="1076275"/>
            <a:ext cx="8446200" cy="39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 in neural networks does the exact same thing as what we discussed in the case of simple regression problem.</a:t>
            </a:r>
            <a:endParaRPr/>
          </a:p>
          <a:p>
            <a:pPr indent="0" lvl="0" marL="0" rtl="0" algn="l">
              <a:spcBef>
                <a:spcPts val="1600"/>
              </a:spcBef>
              <a:spcAft>
                <a:spcPts val="0"/>
              </a:spcAft>
              <a:buNone/>
            </a:pPr>
            <a:r>
              <a:rPr lang="en"/>
              <a:t>The</a:t>
            </a:r>
            <a:r>
              <a:rPr lang="en"/>
              <a:t> only</a:t>
            </a:r>
            <a:r>
              <a:rPr lang="en"/>
              <a:t> difference is </a:t>
            </a:r>
            <a:r>
              <a:rPr lang="en"/>
              <a:t>that, i</a:t>
            </a:r>
            <a:r>
              <a:rPr lang="en"/>
              <a:t>n case of a neural network, we have several layers and each layer has it own set of weights/parameters. Hence, while implementing backprop for neural networks, we use chain rule to represent the partial derivatives as the partial derivatives of more fundamental </a:t>
            </a:r>
            <a:r>
              <a:rPr lang="en"/>
              <a:t>parameters.</a:t>
            </a:r>
            <a:endParaRPr/>
          </a:p>
          <a:p>
            <a:pPr indent="0" lvl="0" marL="0" rtl="0" algn="l">
              <a:spcBef>
                <a:spcPts val="1600"/>
              </a:spcBef>
              <a:spcAft>
                <a:spcPts val="0"/>
              </a:spcAft>
              <a:buNone/>
            </a:pPr>
            <a:r>
              <a:rPr lang="en"/>
              <a:t>We start by computing the error of the final output and then proceed backwards along the neural networks to compute error along every layer. We use this error along with the partial derivatives to compute the modifications required for each parameter. Hence this form of updation is called backpropagation or backward propagation of errors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Math behind backpropagation</a:t>
            </a:r>
            <a:endParaRPr/>
          </a:p>
        </p:txBody>
      </p:sp>
      <p:sp>
        <p:nvSpPr>
          <p:cNvPr id="362" name="Google Shape;362;p5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 - The weight in consideration</a:t>
            </a:r>
            <a:endParaRPr/>
          </a:p>
          <a:p>
            <a:pPr indent="0" lvl="0" marL="0" rtl="0" algn="l">
              <a:spcBef>
                <a:spcPts val="1600"/>
              </a:spcBef>
              <a:spcAft>
                <a:spcPts val="0"/>
              </a:spcAft>
              <a:buNone/>
            </a:pPr>
            <a:r>
              <a:rPr lang="en"/>
              <a:t>L - The loss </a:t>
            </a:r>
            <a:r>
              <a:rPr lang="en"/>
              <a:t>function </a:t>
            </a:r>
            <a:endParaRPr/>
          </a:p>
          <a:p>
            <a:pPr indent="0" lvl="0" marL="0" rtl="0" algn="l">
              <a:spcBef>
                <a:spcPts val="1600"/>
              </a:spcBef>
              <a:spcAft>
                <a:spcPts val="0"/>
              </a:spcAft>
              <a:buNone/>
            </a:pPr>
            <a:r>
              <a:rPr lang="en"/>
              <a:t>y - the output value of the neuron</a:t>
            </a:r>
            <a:endParaRPr/>
          </a:p>
          <a:p>
            <a:pPr indent="0" lvl="0" marL="0" rtl="0" algn="l">
              <a:spcBef>
                <a:spcPts val="1600"/>
              </a:spcBef>
              <a:spcAft>
                <a:spcPts val="0"/>
              </a:spcAft>
              <a:buNone/>
            </a:pPr>
            <a:r>
              <a:rPr lang="en"/>
              <a:t>a - input given to the neuron in the next layer</a:t>
            </a:r>
            <a:endParaRPr/>
          </a:p>
          <a:p>
            <a:pPr indent="0" lvl="0" marL="0" rtl="0" algn="l">
              <a:spcBef>
                <a:spcPts val="1600"/>
              </a:spcBef>
              <a:spcAft>
                <a:spcPts val="1600"/>
              </a:spcAft>
              <a:buNone/>
            </a:pPr>
            <a:r>
              <a:t/>
            </a:r>
            <a:endParaRPr/>
          </a:p>
        </p:txBody>
      </p:sp>
      <p:sp>
        <p:nvSpPr>
          <p:cNvPr id="363" name="Google Shape;363;p5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4" name="Google Shape;364;p59"/>
          <p:cNvPicPr preferRelativeResize="0"/>
          <p:nvPr/>
        </p:nvPicPr>
        <p:blipFill>
          <a:blip r:embed="rId3">
            <a:alphaModFix/>
          </a:blip>
          <a:stretch>
            <a:fillRect/>
          </a:stretch>
        </p:blipFill>
        <p:spPr>
          <a:xfrm>
            <a:off x="4832400" y="1469850"/>
            <a:ext cx="3999900" cy="1011875"/>
          </a:xfrm>
          <a:prstGeom prst="rect">
            <a:avLst/>
          </a:prstGeom>
          <a:noFill/>
          <a:ln>
            <a:noFill/>
          </a:ln>
        </p:spPr>
      </p:pic>
      <p:pic>
        <p:nvPicPr>
          <p:cNvPr id="365" name="Google Shape;365;p59"/>
          <p:cNvPicPr preferRelativeResize="0"/>
          <p:nvPr/>
        </p:nvPicPr>
        <p:blipFill>
          <a:blip r:embed="rId4">
            <a:alphaModFix/>
          </a:blip>
          <a:stretch>
            <a:fillRect/>
          </a:stretch>
        </p:blipFill>
        <p:spPr>
          <a:xfrm>
            <a:off x="4832400" y="2933850"/>
            <a:ext cx="3999900" cy="1538950"/>
          </a:xfrm>
          <a:prstGeom prst="rect">
            <a:avLst/>
          </a:prstGeom>
          <a:noFill/>
          <a:ln>
            <a:noFill/>
          </a:ln>
        </p:spPr>
      </p:pic>
      <p:pic>
        <p:nvPicPr>
          <p:cNvPr id="366" name="Google Shape;366;p59"/>
          <p:cNvPicPr preferRelativeResize="0"/>
          <p:nvPr/>
        </p:nvPicPr>
        <p:blipFill>
          <a:blip r:embed="rId5">
            <a:alphaModFix/>
          </a:blip>
          <a:stretch>
            <a:fillRect/>
          </a:stretch>
        </p:blipFill>
        <p:spPr>
          <a:xfrm>
            <a:off x="463000" y="2872650"/>
            <a:ext cx="2676525" cy="2128550"/>
          </a:xfrm>
          <a:prstGeom prst="rect">
            <a:avLst/>
          </a:prstGeom>
          <a:noFill/>
          <a:ln>
            <a:noFill/>
          </a:ln>
        </p:spPr>
      </p:pic>
      <p:sp>
        <p:nvSpPr>
          <p:cNvPr id="367" name="Google Shape;367;p59"/>
          <p:cNvSpPr txBox="1"/>
          <p:nvPr/>
        </p:nvSpPr>
        <p:spPr>
          <a:xfrm>
            <a:off x="5814975" y="4703625"/>
            <a:ext cx="23637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Average"/>
                <a:ea typeface="Average"/>
                <a:cs typeface="Average"/>
                <a:sym typeface="Average"/>
              </a:rPr>
              <a:t>MA1101 stuff(xD)</a:t>
            </a:r>
            <a:endParaRPr sz="800">
              <a:solidFill>
                <a:schemeClr val="dk1"/>
              </a:solidFill>
              <a:latin typeface="Average"/>
              <a:ea typeface="Average"/>
              <a:cs typeface="Average"/>
              <a:sym typeface="Averag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60"/>
          <p:cNvSpPr txBox="1"/>
          <p:nvPr>
            <p:ph type="title"/>
          </p:nvPr>
        </p:nvSpPr>
        <p:spPr>
          <a:xfrm>
            <a:off x="327450" y="104100"/>
            <a:ext cx="8489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Regularization techniques</a:t>
            </a:r>
            <a:endParaRPr/>
          </a:p>
        </p:txBody>
      </p:sp>
      <p:sp>
        <p:nvSpPr>
          <p:cNvPr id="373" name="Google Shape;373;p60"/>
          <p:cNvSpPr txBox="1"/>
          <p:nvPr>
            <p:ph idx="1" type="body"/>
          </p:nvPr>
        </p:nvSpPr>
        <p:spPr>
          <a:xfrm>
            <a:off x="264850" y="920400"/>
            <a:ext cx="8765700" cy="1773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Regularization are basically ways to ensure that model learns and recognizes trends instead of memorising the output. Lets now introduce some new terms</a:t>
            </a:r>
            <a:endParaRPr sz="1400"/>
          </a:p>
          <a:p>
            <a:pPr indent="-317500" lvl="0" marL="457200" rtl="0" algn="l">
              <a:spcBef>
                <a:spcPts val="0"/>
              </a:spcBef>
              <a:spcAft>
                <a:spcPts val="0"/>
              </a:spcAft>
              <a:buSzPts val="1400"/>
              <a:buChar char="●"/>
            </a:pPr>
            <a:r>
              <a:rPr lang="en" sz="1400"/>
              <a:t>Overfitting : it is a situation where the model has memorised all the the outcomes instead of trying to identify the general trend of the output with respect to the input features. </a:t>
            </a:r>
            <a:endParaRPr sz="1400"/>
          </a:p>
          <a:p>
            <a:pPr indent="-317500" lvl="0" marL="457200" rtl="0" algn="l">
              <a:spcBef>
                <a:spcPts val="0"/>
              </a:spcBef>
              <a:spcAft>
                <a:spcPts val="0"/>
              </a:spcAft>
              <a:buSzPts val="1400"/>
              <a:buChar char="●"/>
            </a:pPr>
            <a:r>
              <a:rPr lang="en" sz="1400"/>
              <a:t>Underfitting: In this case the model has not been able to generalise the outcomes and find relations with it to the input data. </a:t>
            </a:r>
            <a:endParaRPr sz="1400"/>
          </a:p>
          <a:p>
            <a:pPr indent="-317500" lvl="0" marL="457200" rtl="0" algn="l">
              <a:spcBef>
                <a:spcPts val="0"/>
              </a:spcBef>
              <a:spcAft>
                <a:spcPts val="0"/>
              </a:spcAft>
              <a:buSzPts val="1400"/>
              <a:buChar char="●"/>
            </a:pPr>
            <a:r>
              <a:rPr lang="en" sz="1400"/>
              <a:t>In both these cases, the problem is lack of generalisation which can be handled by different methods. In the case of overfitting, one of them is regularization</a:t>
            </a:r>
            <a:endParaRPr sz="1400"/>
          </a:p>
        </p:txBody>
      </p:sp>
      <p:pic>
        <p:nvPicPr>
          <p:cNvPr id="374" name="Google Shape;374;p60"/>
          <p:cNvPicPr preferRelativeResize="0"/>
          <p:nvPr/>
        </p:nvPicPr>
        <p:blipFill>
          <a:blip r:embed="rId3">
            <a:alphaModFix/>
          </a:blip>
          <a:stretch>
            <a:fillRect/>
          </a:stretch>
        </p:blipFill>
        <p:spPr>
          <a:xfrm>
            <a:off x="1476100" y="3001750"/>
            <a:ext cx="5998849" cy="2141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1"/>
          <p:cNvSpPr txBox="1"/>
          <p:nvPr>
            <p:ph type="title"/>
          </p:nvPr>
        </p:nvSpPr>
        <p:spPr>
          <a:xfrm>
            <a:off x="311700" y="126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Dropout</a:t>
            </a:r>
            <a:endParaRPr/>
          </a:p>
        </p:txBody>
      </p:sp>
      <p:sp>
        <p:nvSpPr>
          <p:cNvPr id="380" name="Google Shape;380;p61"/>
          <p:cNvSpPr txBox="1"/>
          <p:nvPr>
            <p:ph idx="1" type="body"/>
          </p:nvPr>
        </p:nvSpPr>
        <p:spPr>
          <a:xfrm>
            <a:off x="311700" y="699025"/>
            <a:ext cx="3999900" cy="3869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This is a regularization technique. What the dropout does it, when it has been added to a layer, a fraction of the neurons of that particular layer are deactivated during each forward propagation step</a:t>
            </a:r>
            <a:endParaRPr sz="1600"/>
          </a:p>
          <a:p>
            <a:pPr indent="-330200" lvl="0" marL="457200" rtl="0" algn="l">
              <a:spcBef>
                <a:spcPts val="0"/>
              </a:spcBef>
              <a:spcAft>
                <a:spcPts val="0"/>
              </a:spcAft>
              <a:buSzPts val="1600"/>
              <a:buChar char="●"/>
            </a:pPr>
            <a:r>
              <a:rPr lang="en" sz="1600"/>
              <a:t>This fraction is chosen by the user and can be adjusted so that the loss is minimised finally.</a:t>
            </a:r>
            <a:endParaRPr sz="1600"/>
          </a:p>
          <a:p>
            <a:pPr indent="-330200" lvl="0" marL="457200" rtl="0" algn="l">
              <a:spcBef>
                <a:spcPts val="0"/>
              </a:spcBef>
              <a:spcAft>
                <a:spcPts val="0"/>
              </a:spcAft>
              <a:buSzPts val="1600"/>
              <a:buChar char="●"/>
            </a:pPr>
            <a:r>
              <a:rPr lang="en" sz="1600"/>
              <a:t>To give an understanding think that, we are giving effectively “less data” so that the model will not draw the overfit line as you have seen in the previous slide</a:t>
            </a:r>
            <a:endParaRPr sz="1600"/>
          </a:p>
        </p:txBody>
      </p:sp>
      <p:pic>
        <p:nvPicPr>
          <p:cNvPr id="381" name="Google Shape;381;p61"/>
          <p:cNvPicPr preferRelativeResize="0"/>
          <p:nvPr/>
        </p:nvPicPr>
        <p:blipFill>
          <a:blip r:embed="rId3">
            <a:alphaModFix/>
          </a:blip>
          <a:stretch>
            <a:fillRect/>
          </a:stretch>
        </p:blipFill>
        <p:spPr>
          <a:xfrm>
            <a:off x="4430350" y="886900"/>
            <a:ext cx="4572000" cy="2754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pic>
        <p:nvPicPr>
          <p:cNvPr id="87" name="Google Shape;87;p17"/>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2"/>
          <p:cNvSpPr txBox="1"/>
          <p:nvPr>
            <p:ph type="title"/>
          </p:nvPr>
        </p:nvSpPr>
        <p:spPr>
          <a:xfrm>
            <a:off x="311700" y="2613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Weight Regularization</a:t>
            </a:r>
            <a:endParaRPr/>
          </a:p>
        </p:txBody>
      </p:sp>
      <p:sp>
        <p:nvSpPr>
          <p:cNvPr id="387" name="Google Shape;387;p62"/>
          <p:cNvSpPr txBox="1"/>
          <p:nvPr>
            <p:ph idx="1" type="body"/>
          </p:nvPr>
        </p:nvSpPr>
        <p:spPr>
          <a:xfrm>
            <a:off x="311700" y="1101100"/>
            <a:ext cx="8760900" cy="18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 very simple words Weight Regularisation is just a means of preventing the layers from becoming very complex (to prevent overfitting)</a:t>
            </a:r>
            <a:endParaRPr sz="1600"/>
          </a:p>
          <a:p>
            <a:pPr indent="-330200" lvl="0" marL="457200" rtl="0" algn="l">
              <a:spcBef>
                <a:spcPts val="0"/>
              </a:spcBef>
              <a:spcAft>
                <a:spcPts val="0"/>
              </a:spcAft>
              <a:buSzPts val="1600"/>
              <a:buChar char="●"/>
            </a:pPr>
            <a:r>
              <a:rPr lang="en" sz="1600"/>
              <a:t>This is done by penalising the weights for being too large by using a regularisation parameter λ.</a:t>
            </a:r>
            <a:endParaRPr sz="1600"/>
          </a:p>
          <a:p>
            <a:pPr indent="-330200" lvl="0" marL="457200" rtl="0" algn="l">
              <a:spcBef>
                <a:spcPts val="0"/>
              </a:spcBef>
              <a:spcAft>
                <a:spcPts val="0"/>
              </a:spcAft>
              <a:buSzPts val="1600"/>
              <a:buChar char="●"/>
            </a:pPr>
            <a:r>
              <a:rPr lang="en" sz="1600"/>
              <a:t>The λ is multiplied with the square of the weights(</a:t>
            </a:r>
            <a:r>
              <a:rPr lang="en" sz="1400">
                <a:solidFill>
                  <a:srgbClr val="B7B7B7"/>
                </a:solidFill>
                <a:latin typeface="Arial"/>
                <a:ea typeface="Arial"/>
                <a:cs typeface="Arial"/>
                <a:sym typeface="Arial"/>
              </a:rPr>
              <a:t>β) </a:t>
            </a:r>
            <a:r>
              <a:rPr lang="en" sz="1600"/>
              <a:t>or the summation of the absolute values in the cost function </a:t>
            </a:r>
            <a:endParaRPr sz="1600"/>
          </a:p>
        </p:txBody>
      </p:sp>
      <p:pic>
        <p:nvPicPr>
          <p:cNvPr id="388" name="Google Shape;388;p62"/>
          <p:cNvPicPr preferRelativeResize="0"/>
          <p:nvPr/>
        </p:nvPicPr>
        <p:blipFill>
          <a:blip r:embed="rId3">
            <a:alphaModFix/>
          </a:blip>
          <a:stretch>
            <a:fillRect/>
          </a:stretch>
        </p:blipFill>
        <p:spPr>
          <a:xfrm>
            <a:off x="1894075" y="2949100"/>
            <a:ext cx="5355850" cy="147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nvSpPr>
        <p:spPr>
          <a:xfrm>
            <a:off x="383250" y="418650"/>
            <a:ext cx="84642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00"/>
                </a:solidFill>
              </a:rPr>
              <a:t>So where does Data Science come under all this?</a:t>
            </a:r>
            <a:endParaRPr sz="1800">
              <a:solidFill>
                <a:srgbClr val="FFFF00"/>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Data science is an </a:t>
            </a:r>
            <a:r>
              <a:rPr lang="en" sz="1200">
                <a:solidFill>
                  <a:schemeClr val="dk1"/>
                </a:solidFill>
              </a:rPr>
              <a:t>interdisciplinary</a:t>
            </a:r>
            <a:r>
              <a:rPr lang="en" sz="1200">
                <a:solidFill>
                  <a:schemeClr val="dk1"/>
                </a:solidFill>
              </a:rPr>
              <a:t> field that uses scientific methods, processes, algorithms and systems to extract knowledge and insights from many structural and unstructured data. Now anything that requires data and if we perform some kind of “science” or rather a systematic study of the data to provide insights is called data science. Now if this was the case doesn’t NLP or computer vision all come under this umbrella. Well yes! But if you can already be specific by saying that you are working on NLP or you are a computer vision engineer why use a generic term like Data Science.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800">
                <a:solidFill>
                  <a:srgbClr val="FFFF00"/>
                </a:solidFill>
              </a:rPr>
              <a:t>A formal definition for Machine Learning</a:t>
            </a:r>
            <a:endParaRPr sz="1800">
              <a:solidFill>
                <a:srgbClr val="FFFF00"/>
              </a:solidFill>
            </a:endParaRPr>
          </a:p>
          <a:p>
            <a:pPr indent="0" lvl="0" marL="0" rtl="0" algn="l">
              <a:lnSpc>
                <a:spcPct val="115000"/>
              </a:lnSpc>
              <a:spcBef>
                <a:spcPts val="1400"/>
              </a:spcBef>
              <a:spcAft>
                <a:spcPts val="0"/>
              </a:spcAft>
              <a:buNone/>
            </a:pPr>
            <a:r>
              <a:rPr lang="en" sz="1200">
                <a:solidFill>
                  <a:schemeClr val="dk1"/>
                </a:solidFill>
              </a:rPr>
              <a:t>A computer program is said to learn from experience E with respect to some task T and some performance measure P, i</a:t>
            </a:r>
            <a:r>
              <a:rPr lang="en" sz="1200">
                <a:solidFill>
                  <a:schemeClr val="dk1"/>
                </a:solidFill>
              </a:rPr>
              <a:t>f </a:t>
            </a:r>
            <a:r>
              <a:rPr lang="en" sz="1200">
                <a:solidFill>
                  <a:schemeClr val="dk1"/>
                </a:solidFill>
              </a:rPr>
              <a:t>its performance on T, as measured by P, improves with experience E.</a:t>
            </a:r>
            <a:endParaRPr sz="1200">
              <a:solidFill>
                <a:schemeClr val="dk1"/>
              </a:solidFill>
            </a:endParaRPr>
          </a:p>
          <a:p>
            <a:pPr indent="0" lvl="0" marL="0" rtl="0" algn="l">
              <a:lnSpc>
                <a:spcPct val="115000"/>
              </a:lnSpc>
              <a:spcBef>
                <a:spcPts val="1400"/>
              </a:spcBef>
              <a:spcAft>
                <a:spcPts val="0"/>
              </a:spcAft>
              <a:buNone/>
            </a:pPr>
            <a:r>
              <a:rPr lang="en" sz="1200">
                <a:solidFill>
                  <a:schemeClr val="dk1"/>
                </a:solidFill>
              </a:rPr>
              <a:t>W</a:t>
            </a:r>
            <a:r>
              <a:rPr lang="en" sz="1200">
                <a:solidFill>
                  <a:schemeClr val="dk1"/>
                </a:solidFill>
              </a:rPr>
              <a:t>OAH sounds complex? Well, actually not! If there is a computer algorithm which can perform a task ( T ) after learning from some existing data (basically experience E) and if its performance ( P ) improves with more data (more experience) we call it a Machine learning algorithm.</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0" lvl="0" marL="0" rtl="0" algn="l">
              <a:spcBef>
                <a:spcPts val="160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nvSpPr>
        <p:spPr>
          <a:xfrm>
            <a:off x="383250" y="418650"/>
            <a:ext cx="84642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00"/>
                </a:solidFill>
              </a:rPr>
              <a:t>A simple example</a:t>
            </a:r>
            <a:endParaRPr sz="1800">
              <a:solidFill>
                <a:srgbClr val="FFFF00"/>
              </a:solidFill>
            </a:endParaRPr>
          </a:p>
          <a:p>
            <a:pPr indent="0" lvl="0" marL="0" rtl="0" algn="l">
              <a:spcBef>
                <a:spcPts val="0"/>
              </a:spcBef>
              <a:spcAft>
                <a:spcPts val="0"/>
              </a:spcAft>
              <a:buNone/>
            </a:pPr>
            <a:r>
              <a:t/>
            </a:r>
            <a:endParaRPr sz="1800">
              <a:solidFill>
                <a:srgbClr val="FFFF00"/>
              </a:solidFill>
            </a:endParaRPr>
          </a:p>
        </p:txBody>
      </p:sp>
      <p:pic>
        <p:nvPicPr>
          <p:cNvPr id="98" name="Google Shape;98;p19"/>
          <p:cNvPicPr preferRelativeResize="0"/>
          <p:nvPr/>
        </p:nvPicPr>
        <p:blipFill>
          <a:blip r:embed="rId3">
            <a:alphaModFix/>
          </a:blip>
          <a:stretch>
            <a:fillRect/>
          </a:stretch>
        </p:blipFill>
        <p:spPr>
          <a:xfrm>
            <a:off x="383250" y="1237825"/>
            <a:ext cx="4450025" cy="3175025"/>
          </a:xfrm>
          <a:prstGeom prst="rect">
            <a:avLst/>
          </a:prstGeom>
          <a:noFill/>
          <a:ln>
            <a:noFill/>
          </a:ln>
        </p:spPr>
      </p:pic>
      <p:sp>
        <p:nvSpPr>
          <p:cNvPr id="99" name="Google Shape;99;p19"/>
          <p:cNvSpPr txBox="1"/>
          <p:nvPr/>
        </p:nvSpPr>
        <p:spPr>
          <a:xfrm>
            <a:off x="4702425" y="1199475"/>
            <a:ext cx="3982200" cy="3000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Suppose we have to teach a computer to play a checkers game. The task (T) is to play a checkers game.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Now to train the model we should have data of previous checkers games which is going to act as our experience E from which the algorithm learns.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Now to evaluate how well the computer plays we keep a performance metric (P) which in this case we define as the probability that the computer wins the game.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computer can learn from the game it has played and further tweak the model to perform better.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The process of learning happens over multiple iterations and with each iteration, the model should perform better.</a:t>
            </a:r>
            <a:endParaRPr sz="12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nvSpPr>
        <p:spPr>
          <a:xfrm>
            <a:off x="290375" y="418650"/>
            <a:ext cx="8464200" cy="3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00"/>
                </a:solidFill>
              </a:rPr>
              <a:t>Supervised and Unsupervised Learning</a:t>
            </a:r>
            <a:endParaRPr sz="1800">
              <a:solidFill>
                <a:srgbClr val="FFFF00"/>
              </a:solidFill>
            </a:endParaRPr>
          </a:p>
          <a:p>
            <a:pPr indent="0" lvl="0" marL="0" rtl="0" algn="l">
              <a:spcBef>
                <a:spcPts val="0"/>
              </a:spcBef>
              <a:spcAft>
                <a:spcPts val="0"/>
              </a:spcAft>
              <a:buNone/>
            </a:pPr>
            <a:r>
              <a:t/>
            </a:r>
            <a:endParaRPr sz="1800">
              <a:solidFill>
                <a:srgbClr val="FFFF00"/>
              </a:solidFill>
            </a:endParaRPr>
          </a:p>
          <a:p>
            <a:pPr indent="0" lvl="0" marL="0" rtl="0" algn="l">
              <a:spcBef>
                <a:spcPts val="0"/>
              </a:spcBef>
              <a:spcAft>
                <a:spcPts val="0"/>
              </a:spcAft>
              <a:buNone/>
            </a:pPr>
            <a:r>
              <a:rPr lang="en" sz="1200">
                <a:solidFill>
                  <a:schemeClr val="dk1"/>
                </a:solidFill>
              </a:rPr>
              <a:t>A Machine learning problem can be assigned into two broad categories -</a:t>
            </a:r>
            <a:r>
              <a:rPr lang="en" sz="1200">
                <a:solidFill>
                  <a:schemeClr val="dk1"/>
                </a:solidFill>
              </a:rPr>
              <a:t> supervised learning and unsupervised learning</a:t>
            </a: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Supervised</a:t>
            </a:r>
            <a:r>
              <a:rPr lang="en" sz="1200">
                <a:solidFill>
                  <a:schemeClr val="dk1"/>
                </a:solidFill>
              </a:rPr>
              <a:t> : In supervised learning, we train a model with data which is already labelled or in simpler words we have a dataset which contains information about what the actual output must look like. So once the model learns from this “Training data” it tries to predict the output for a new set of examples by establishing a relationship between the input and output.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For example: Given a huge set of images of cats and dogs, we train a model by giving it labelled data of a cat and dog and hence the model learns to identify these features when given a new image.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pic>
        <p:nvPicPr>
          <p:cNvPr id="105" name="Google Shape;105;p20"/>
          <p:cNvPicPr preferRelativeResize="0"/>
          <p:nvPr/>
        </p:nvPicPr>
        <p:blipFill>
          <a:blip r:embed="rId3">
            <a:alphaModFix/>
          </a:blip>
          <a:stretch>
            <a:fillRect/>
          </a:stretch>
        </p:blipFill>
        <p:spPr>
          <a:xfrm>
            <a:off x="2640150" y="2907800"/>
            <a:ext cx="3269775" cy="203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nvSpPr>
        <p:spPr>
          <a:xfrm>
            <a:off x="290375" y="418650"/>
            <a:ext cx="8464200" cy="3994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Char char="-"/>
            </a:pPr>
            <a:r>
              <a:rPr lang="en" sz="1200">
                <a:solidFill>
                  <a:schemeClr val="dk1"/>
                </a:solidFill>
              </a:rPr>
              <a:t>Supervised Learning problems can be further classified into two main categories:</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b="1" lang="en" sz="1200">
                <a:solidFill>
                  <a:schemeClr val="dk1"/>
                </a:solidFill>
              </a:rPr>
              <a:t>Regression Problem</a:t>
            </a:r>
            <a:r>
              <a:rPr lang="en" sz="1200">
                <a:solidFill>
                  <a:schemeClr val="dk1"/>
                </a:solidFill>
              </a:rPr>
              <a:t>: Whenever we are trying to predict results within a continuous output, meaning we are trying to map some input variables to some continuous function. For example: Given the characteristics of a mobile phone, we need to predict the approximate price of the mobile phone.</a:t>
            </a:r>
            <a:endParaRPr sz="1200">
              <a:solidFill>
                <a:schemeClr val="dk1"/>
              </a:solidFill>
            </a:endParaRPr>
          </a:p>
          <a:p>
            <a:pPr indent="0" lvl="0" marL="0" marR="0" rtl="0" algn="l">
              <a:lnSpc>
                <a:spcPct val="100000"/>
              </a:lnSpc>
              <a:spcBef>
                <a:spcPts val="0"/>
              </a:spcBef>
              <a:spcAft>
                <a:spcPts val="0"/>
              </a:spcAft>
              <a:buNone/>
            </a:pPr>
            <a:r>
              <a:t/>
            </a:r>
            <a:endParaRPr sz="1200">
              <a:solidFill>
                <a:schemeClr val="dk1"/>
              </a:solidFill>
            </a:endParaRPr>
          </a:p>
          <a:p>
            <a:pPr indent="-304800" lvl="0" marL="457200" marR="0" rtl="0" algn="l">
              <a:lnSpc>
                <a:spcPct val="100000"/>
              </a:lnSpc>
              <a:spcBef>
                <a:spcPts val="0"/>
              </a:spcBef>
              <a:spcAft>
                <a:spcPts val="0"/>
              </a:spcAft>
              <a:buClr>
                <a:schemeClr val="dk1"/>
              </a:buClr>
              <a:buSzPts val="1200"/>
              <a:buChar char="-"/>
            </a:pPr>
            <a:r>
              <a:rPr b="1" lang="en" sz="1200">
                <a:solidFill>
                  <a:schemeClr val="dk1"/>
                </a:solidFill>
              </a:rPr>
              <a:t>Classification Problem:</a:t>
            </a:r>
            <a:r>
              <a:rPr lang="en" sz="1200">
                <a:solidFill>
                  <a:schemeClr val="dk1"/>
                </a:solidFill>
              </a:rPr>
              <a:t> Whenever we are trying to classify the output into specific categories, meaning we need to map some input variables to output some discrete values. For example: Given an image of an animal, we need to classify into whether its a cat or a dog.</a:t>
            </a:r>
            <a:endParaRPr sz="1600">
              <a:highlight>
                <a:srgbClr val="FFFFFF"/>
              </a:highlight>
              <a:latin typeface="Georgia"/>
              <a:ea typeface="Georgia"/>
              <a:cs typeface="Georgia"/>
              <a:sym typeface="Georgia"/>
            </a:endParaRPr>
          </a:p>
        </p:txBody>
      </p:sp>
      <p:pic>
        <p:nvPicPr>
          <p:cNvPr id="111" name="Google Shape;111;p21"/>
          <p:cNvPicPr preferRelativeResize="0"/>
          <p:nvPr/>
        </p:nvPicPr>
        <p:blipFill>
          <a:blip r:embed="rId3">
            <a:alphaModFix/>
          </a:blip>
          <a:stretch>
            <a:fillRect/>
          </a:stretch>
        </p:blipFill>
        <p:spPr>
          <a:xfrm>
            <a:off x="4330825" y="2411325"/>
            <a:ext cx="4423752" cy="2488350"/>
          </a:xfrm>
          <a:prstGeom prst="rect">
            <a:avLst/>
          </a:prstGeom>
          <a:noFill/>
          <a:ln>
            <a:noFill/>
          </a:ln>
        </p:spPr>
      </p:pic>
      <p:pic>
        <p:nvPicPr>
          <p:cNvPr id="112" name="Google Shape;112;p21"/>
          <p:cNvPicPr preferRelativeResize="0"/>
          <p:nvPr/>
        </p:nvPicPr>
        <p:blipFill>
          <a:blip r:embed="rId4">
            <a:alphaModFix/>
          </a:blip>
          <a:stretch>
            <a:fillRect/>
          </a:stretch>
        </p:blipFill>
        <p:spPr>
          <a:xfrm>
            <a:off x="699650" y="2469300"/>
            <a:ext cx="3163200" cy="237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